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59" r:id="rId4"/>
    <p:sldId id="258" r:id="rId5"/>
    <p:sldId id="260" r:id="rId6"/>
    <p:sldId id="314" r:id="rId7"/>
    <p:sldId id="313" r:id="rId8"/>
    <p:sldId id="312" r:id="rId9"/>
    <p:sldId id="261" r:id="rId10"/>
    <p:sldId id="311" r:id="rId11"/>
    <p:sldId id="280" r:id="rId12"/>
    <p:sldId id="281" r:id="rId13"/>
    <p:sldId id="282" r:id="rId14"/>
    <p:sldId id="262" r:id="rId15"/>
    <p:sldId id="263" r:id="rId16"/>
    <p:sldId id="264" r:id="rId17"/>
    <p:sldId id="265" r:id="rId18"/>
    <p:sldId id="283" r:id="rId19"/>
    <p:sldId id="284" r:id="rId20"/>
    <p:sldId id="285" r:id="rId21"/>
    <p:sldId id="286" r:id="rId22"/>
    <p:sldId id="287" r:id="rId23"/>
    <p:sldId id="288" r:id="rId24"/>
    <p:sldId id="289" r:id="rId25"/>
    <p:sldId id="266" r:id="rId26"/>
    <p:sldId id="290" r:id="rId27"/>
    <p:sldId id="292" r:id="rId28"/>
    <p:sldId id="291" r:id="rId29"/>
    <p:sldId id="293" r:id="rId30"/>
    <p:sldId id="294" r:id="rId31"/>
    <p:sldId id="295" r:id="rId32"/>
    <p:sldId id="296" r:id="rId33"/>
    <p:sldId id="297" r:id="rId34"/>
    <p:sldId id="267" r:id="rId35"/>
    <p:sldId id="269" r:id="rId36"/>
    <p:sldId id="268" r:id="rId37"/>
    <p:sldId id="298" r:id="rId38"/>
    <p:sldId id="299" r:id="rId39"/>
    <p:sldId id="300" r:id="rId40"/>
    <p:sldId id="301" r:id="rId41"/>
    <p:sldId id="302" r:id="rId42"/>
    <p:sldId id="303" r:id="rId43"/>
    <p:sldId id="304" r:id="rId44"/>
    <p:sldId id="305" r:id="rId45"/>
    <p:sldId id="306" r:id="rId46"/>
    <p:sldId id="307" r:id="rId47"/>
    <p:sldId id="271" r:id="rId48"/>
    <p:sldId id="308" r:id="rId49"/>
    <p:sldId id="272" r:id="rId50"/>
    <p:sldId id="309" r:id="rId51"/>
    <p:sldId id="310" r:id="rId52"/>
    <p:sldId id="273" r:id="rId53"/>
    <p:sldId id="315" r:id="rId54"/>
    <p:sldId id="316" r:id="rId5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Section par défaut" id="{93B3CBBA-C72E-49FD-8C0D-4F0F814C96D7}">
          <p14:sldIdLst>
            <p14:sldId id="256"/>
            <p14:sldId id="257"/>
            <p14:sldId id="259"/>
            <p14:sldId id="258"/>
            <p14:sldId id="260"/>
            <p14:sldId id="314"/>
            <p14:sldId id="313"/>
            <p14:sldId id="312"/>
            <p14:sldId id="261"/>
            <p14:sldId id="311"/>
            <p14:sldId id="280"/>
            <p14:sldId id="281"/>
            <p14:sldId id="282"/>
            <p14:sldId id="262"/>
            <p14:sldId id="263"/>
            <p14:sldId id="264"/>
            <p14:sldId id="265"/>
            <p14:sldId id="283"/>
            <p14:sldId id="284"/>
            <p14:sldId id="285"/>
            <p14:sldId id="286"/>
            <p14:sldId id="287"/>
            <p14:sldId id="288"/>
            <p14:sldId id="289"/>
            <p14:sldId id="266"/>
            <p14:sldId id="290"/>
            <p14:sldId id="292"/>
            <p14:sldId id="291"/>
            <p14:sldId id="293"/>
            <p14:sldId id="294"/>
            <p14:sldId id="295"/>
            <p14:sldId id="296"/>
            <p14:sldId id="297"/>
            <p14:sldId id="267"/>
            <p14:sldId id="269"/>
            <p14:sldId id="268"/>
            <p14:sldId id="298"/>
            <p14:sldId id="299"/>
          </p14:sldIdLst>
        </p14:section>
        <p14:section name="Section sans titre" id="{3E4CFC8A-823F-4A3D-8436-64721DDBCC6E}">
          <p14:sldIdLst>
            <p14:sldId id="300"/>
            <p14:sldId id="301"/>
            <p14:sldId id="302"/>
            <p14:sldId id="303"/>
            <p14:sldId id="304"/>
            <p14:sldId id="305"/>
            <p14:sldId id="306"/>
            <p14:sldId id="307"/>
            <p14:sldId id="271"/>
            <p14:sldId id="308"/>
            <p14:sldId id="272"/>
            <p14:sldId id="309"/>
            <p14:sldId id="310"/>
            <p14:sldId id="273"/>
            <p14:sldId id="315"/>
            <p14:sldId id="316"/>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358" autoAdjust="0"/>
    <p:restoredTop sz="94660"/>
  </p:normalViewPr>
  <p:slideViewPr>
    <p:cSldViewPr snapToGrid="0">
      <p:cViewPr varScale="1">
        <p:scale>
          <a:sx n="82" d="100"/>
          <a:sy n="82" d="100"/>
        </p:scale>
        <p:origin x="-654" y="66"/>
      </p:cViewPr>
      <p:guideLst>
        <p:guide orient="horz" pos="2160"/>
        <p:guide pos="3840"/>
      </p:guideLst>
    </p:cSldViewPr>
  </p:slideViewPr>
  <p:notesTextViewPr>
    <p:cViewPr>
      <p:scale>
        <a:sx n="1" d="1"/>
        <a:sy n="1" d="1"/>
      </p:scale>
      <p:origin x="0" y="0"/>
    </p:cViewPr>
  </p:notesTextViewPr>
  <p:sorterViewPr>
    <p:cViewPr>
      <p:scale>
        <a:sx n="100" d="100"/>
        <a:sy n="100" d="100"/>
      </p:scale>
      <p:origin x="0" y="-816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5FB22-C3C1-4A75-A794-B3D87733CFE2}" type="datetimeFigureOut">
              <a:rPr lang="fr-FR" smtClean="0"/>
              <a:pPr/>
              <a:t>23/03/2022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10DEB-9416-4BEF-8FBC-5FC9CFF2BFDB}" type="slidenum">
              <a:rPr lang="fr-FR" smtClean="0"/>
              <a:pPr/>
              <a:t>‹N°›</a:t>
            </a:fld>
            <a:endParaRPr lang="fr-FR"/>
          </a:p>
        </p:txBody>
      </p:sp>
    </p:spTree>
    <p:extLst>
      <p:ext uri="{BB962C8B-B14F-4D97-AF65-F5344CB8AC3E}">
        <p14:creationId xmlns="" xmlns:p14="http://schemas.microsoft.com/office/powerpoint/2010/main" val="3142285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2310DEB-9416-4BEF-8FBC-5FC9CFF2BFDB}" type="slidenum">
              <a:rPr lang="fr-FR" smtClean="0"/>
              <a:pPr/>
              <a:t>5</a:t>
            </a:fld>
            <a:endParaRPr lang="fr-FR"/>
          </a:p>
        </p:txBody>
      </p:sp>
    </p:spTree>
    <p:extLst>
      <p:ext uri="{BB962C8B-B14F-4D97-AF65-F5344CB8AC3E}">
        <p14:creationId xmlns="" xmlns:p14="http://schemas.microsoft.com/office/powerpoint/2010/main" val="1138532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2310DEB-9416-4BEF-8FBC-5FC9CFF2BFDB}" type="slidenum">
              <a:rPr lang="fr-FR" smtClean="0"/>
              <a:pPr/>
              <a:t>7</a:t>
            </a:fld>
            <a:endParaRPr lang="fr-FR"/>
          </a:p>
        </p:txBody>
      </p:sp>
    </p:spTree>
    <p:extLst>
      <p:ext uri="{BB962C8B-B14F-4D97-AF65-F5344CB8AC3E}">
        <p14:creationId xmlns="" xmlns:p14="http://schemas.microsoft.com/office/powerpoint/2010/main" val="3730738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2310DEB-9416-4BEF-8FBC-5FC9CFF2BFDB}" type="slidenum">
              <a:rPr lang="fr-FR" smtClean="0"/>
              <a:pPr/>
              <a:t>8</a:t>
            </a:fld>
            <a:endParaRPr lang="fr-FR"/>
          </a:p>
        </p:txBody>
      </p:sp>
    </p:spTree>
    <p:extLst>
      <p:ext uri="{BB962C8B-B14F-4D97-AF65-F5344CB8AC3E}">
        <p14:creationId xmlns="" xmlns:p14="http://schemas.microsoft.com/office/powerpoint/2010/main" val="307545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2310DEB-9416-4BEF-8FBC-5FC9CFF2BFDB}" type="slidenum">
              <a:rPr lang="fr-FR" smtClean="0"/>
              <a:pPr/>
              <a:t>14</a:t>
            </a:fld>
            <a:endParaRPr lang="fr-FR"/>
          </a:p>
        </p:txBody>
      </p:sp>
    </p:spTree>
    <p:extLst>
      <p:ext uri="{BB962C8B-B14F-4D97-AF65-F5344CB8AC3E}">
        <p14:creationId xmlns="" xmlns:p14="http://schemas.microsoft.com/office/powerpoint/2010/main" val="497472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F78D253-6C5D-4E04-8C45-6C5D8D52C61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1C791C24-7409-4298-8082-041D75E633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F3561E46-40C7-47C0-B6E1-2DCE8926D67D}"/>
              </a:ext>
            </a:extLst>
          </p:cNvPr>
          <p:cNvSpPr>
            <a:spLocks noGrp="1"/>
          </p:cNvSpPr>
          <p:nvPr>
            <p:ph type="dt" sz="half" idx="10"/>
          </p:nvPr>
        </p:nvSpPr>
        <p:spPr/>
        <p:txBody>
          <a:bodyPr/>
          <a:lstStyle/>
          <a:p>
            <a:fld id="{147CDF93-F2C2-4B29-8F3A-FFCCA2FB1BC0}" type="datetime1">
              <a:rPr lang="fr-FR" smtClean="0"/>
              <a:pPr/>
              <a:t>23/03/2022</a:t>
            </a:fld>
            <a:endParaRPr lang="fr-FR"/>
          </a:p>
        </p:txBody>
      </p:sp>
      <p:sp>
        <p:nvSpPr>
          <p:cNvPr id="5" name="Espace réservé du pied de page 4">
            <a:extLst>
              <a:ext uri="{FF2B5EF4-FFF2-40B4-BE49-F238E27FC236}">
                <a16:creationId xmlns="" xmlns:a16="http://schemas.microsoft.com/office/drawing/2014/main" id="{0707DC6E-61DE-4FCF-83E8-881387F3FF0E}"/>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6" name="Espace réservé du numéro de diapositive 5">
            <a:extLst>
              <a:ext uri="{FF2B5EF4-FFF2-40B4-BE49-F238E27FC236}">
                <a16:creationId xmlns="" xmlns:a16="http://schemas.microsoft.com/office/drawing/2014/main" id="{0EB1F923-4EDD-42B7-87B3-7E4CC624DC2F}"/>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1216748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161FE50-9218-422A-A3F6-2F7BC319724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431D441D-0D41-49C8-8CEE-40F6200A3B2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3D444867-3E6A-4387-A123-C61D3D140ECB}"/>
              </a:ext>
            </a:extLst>
          </p:cNvPr>
          <p:cNvSpPr>
            <a:spLocks noGrp="1"/>
          </p:cNvSpPr>
          <p:nvPr>
            <p:ph type="dt" sz="half" idx="10"/>
          </p:nvPr>
        </p:nvSpPr>
        <p:spPr/>
        <p:txBody>
          <a:bodyPr/>
          <a:lstStyle/>
          <a:p>
            <a:fld id="{59ECC37C-7BC1-4DCD-9D63-69BB6A73EA8A}" type="datetime1">
              <a:rPr lang="fr-FR" smtClean="0"/>
              <a:pPr/>
              <a:t>23/03/2022</a:t>
            </a:fld>
            <a:endParaRPr lang="fr-FR"/>
          </a:p>
        </p:txBody>
      </p:sp>
      <p:sp>
        <p:nvSpPr>
          <p:cNvPr id="5" name="Espace réservé du pied de page 4">
            <a:extLst>
              <a:ext uri="{FF2B5EF4-FFF2-40B4-BE49-F238E27FC236}">
                <a16:creationId xmlns="" xmlns:a16="http://schemas.microsoft.com/office/drawing/2014/main" id="{3323B7AB-ED7C-455A-9590-3A1E7C86EAAC}"/>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6" name="Espace réservé du numéro de diapositive 5">
            <a:extLst>
              <a:ext uri="{FF2B5EF4-FFF2-40B4-BE49-F238E27FC236}">
                <a16:creationId xmlns="" xmlns:a16="http://schemas.microsoft.com/office/drawing/2014/main" id="{1CA2AC33-EA5E-4C5E-AFB9-7011FBF79B19}"/>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3976941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CBACB7DE-1C6B-4A3D-AB51-537FC60056E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715175D1-C8E7-46DC-8708-D1E3DE6161F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6B88362A-B389-49EC-8F9C-82B50C81C94C}"/>
              </a:ext>
            </a:extLst>
          </p:cNvPr>
          <p:cNvSpPr>
            <a:spLocks noGrp="1"/>
          </p:cNvSpPr>
          <p:nvPr>
            <p:ph type="dt" sz="half" idx="10"/>
          </p:nvPr>
        </p:nvSpPr>
        <p:spPr/>
        <p:txBody>
          <a:bodyPr/>
          <a:lstStyle/>
          <a:p>
            <a:fld id="{D1C993F2-522A-4A61-8DB2-07A51F7C2E65}" type="datetime1">
              <a:rPr lang="fr-FR" smtClean="0"/>
              <a:pPr/>
              <a:t>23/03/2022</a:t>
            </a:fld>
            <a:endParaRPr lang="fr-FR"/>
          </a:p>
        </p:txBody>
      </p:sp>
      <p:sp>
        <p:nvSpPr>
          <p:cNvPr id="5" name="Espace réservé du pied de page 4">
            <a:extLst>
              <a:ext uri="{FF2B5EF4-FFF2-40B4-BE49-F238E27FC236}">
                <a16:creationId xmlns="" xmlns:a16="http://schemas.microsoft.com/office/drawing/2014/main" id="{853872E5-9734-40EA-95EB-F029008B78A0}"/>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6" name="Espace réservé du numéro de diapositive 5">
            <a:extLst>
              <a:ext uri="{FF2B5EF4-FFF2-40B4-BE49-F238E27FC236}">
                <a16:creationId xmlns="" xmlns:a16="http://schemas.microsoft.com/office/drawing/2014/main" id="{AF78ACD1-B559-4AC9-8FCD-DDEAFF22EE31}"/>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363107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AC7CC0B-FDC8-4142-B9E1-1D0F449D23A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FE23D7F4-22FE-433B-A1FE-18FBBF45DFD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78A0CF3A-EF4F-4C47-B567-6DF2EE3FCEEC}"/>
              </a:ext>
            </a:extLst>
          </p:cNvPr>
          <p:cNvSpPr>
            <a:spLocks noGrp="1"/>
          </p:cNvSpPr>
          <p:nvPr>
            <p:ph type="dt" sz="half" idx="10"/>
          </p:nvPr>
        </p:nvSpPr>
        <p:spPr/>
        <p:txBody>
          <a:bodyPr/>
          <a:lstStyle/>
          <a:p>
            <a:fld id="{CD6519C4-E879-4EBD-88FF-D7CF6E947AA3}" type="datetime1">
              <a:rPr lang="fr-FR" smtClean="0"/>
              <a:pPr/>
              <a:t>23/03/2022</a:t>
            </a:fld>
            <a:endParaRPr lang="fr-FR"/>
          </a:p>
        </p:txBody>
      </p:sp>
      <p:sp>
        <p:nvSpPr>
          <p:cNvPr id="5" name="Espace réservé du pied de page 4">
            <a:extLst>
              <a:ext uri="{FF2B5EF4-FFF2-40B4-BE49-F238E27FC236}">
                <a16:creationId xmlns="" xmlns:a16="http://schemas.microsoft.com/office/drawing/2014/main" id="{3D559C59-CB2E-4D07-BEA0-A29CB8E35C6C}"/>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6" name="Espace réservé du numéro de diapositive 5">
            <a:extLst>
              <a:ext uri="{FF2B5EF4-FFF2-40B4-BE49-F238E27FC236}">
                <a16:creationId xmlns="" xmlns:a16="http://schemas.microsoft.com/office/drawing/2014/main" id="{E3A0FDB3-32C6-4164-A284-A45780B8535F}"/>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322420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C0EE3F5-DD2F-4D24-8E97-9D96937DE1E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9A58092B-B8B9-45FE-9A8F-C635B81FD8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F2E9645F-F513-4869-B24C-E13B19C3EAAA}"/>
              </a:ext>
            </a:extLst>
          </p:cNvPr>
          <p:cNvSpPr>
            <a:spLocks noGrp="1"/>
          </p:cNvSpPr>
          <p:nvPr>
            <p:ph type="dt" sz="half" idx="10"/>
          </p:nvPr>
        </p:nvSpPr>
        <p:spPr/>
        <p:txBody>
          <a:bodyPr/>
          <a:lstStyle/>
          <a:p>
            <a:fld id="{5DFFB0B8-3385-4D37-9928-088822A0C255}" type="datetime1">
              <a:rPr lang="fr-FR" smtClean="0"/>
              <a:pPr/>
              <a:t>23/03/2022</a:t>
            </a:fld>
            <a:endParaRPr lang="fr-FR"/>
          </a:p>
        </p:txBody>
      </p:sp>
      <p:sp>
        <p:nvSpPr>
          <p:cNvPr id="5" name="Espace réservé du pied de page 4">
            <a:extLst>
              <a:ext uri="{FF2B5EF4-FFF2-40B4-BE49-F238E27FC236}">
                <a16:creationId xmlns="" xmlns:a16="http://schemas.microsoft.com/office/drawing/2014/main" id="{F965C80C-B864-45A1-B536-ECE756CA2C3A}"/>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6" name="Espace réservé du numéro de diapositive 5">
            <a:extLst>
              <a:ext uri="{FF2B5EF4-FFF2-40B4-BE49-F238E27FC236}">
                <a16:creationId xmlns="" xmlns:a16="http://schemas.microsoft.com/office/drawing/2014/main" id="{044F501A-368B-4E55-A78D-B210C2B3A825}"/>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1807474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9CF7B5A-BB72-456C-8112-E9C1A4A5422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47FB02FF-B605-4EE7-AF03-5EF94B59703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1196B160-C7E9-4349-86C8-A79BB9436C0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89721930-D0B1-40A8-BF62-36C825F9B429}"/>
              </a:ext>
            </a:extLst>
          </p:cNvPr>
          <p:cNvSpPr>
            <a:spLocks noGrp="1"/>
          </p:cNvSpPr>
          <p:nvPr>
            <p:ph type="dt" sz="half" idx="10"/>
          </p:nvPr>
        </p:nvSpPr>
        <p:spPr/>
        <p:txBody>
          <a:bodyPr/>
          <a:lstStyle/>
          <a:p>
            <a:fld id="{89558F9D-7A08-40FD-984D-7A99E646E245}" type="datetime1">
              <a:rPr lang="fr-FR" smtClean="0"/>
              <a:pPr/>
              <a:t>23/03/2022</a:t>
            </a:fld>
            <a:endParaRPr lang="fr-FR"/>
          </a:p>
        </p:txBody>
      </p:sp>
      <p:sp>
        <p:nvSpPr>
          <p:cNvPr id="6" name="Espace réservé du pied de page 5">
            <a:extLst>
              <a:ext uri="{FF2B5EF4-FFF2-40B4-BE49-F238E27FC236}">
                <a16:creationId xmlns="" xmlns:a16="http://schemas.microsoft.com/office/drawing/2014/main" id="{D70C433C-6C0F-4063-A37E-E214792A6A21}"/>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7" name="Espace réservé du numéro de diapositive 6">
            <a:extLst>
              <a:ext uri="{FF2B5EF4-FFF2-40B4-BE49-F238E27FC236}">
                <a16:creationId xmlns="" xmlns:a16="http://schemas.microsoft.com/office/drawing/2014/main" id="{61F8E384-044C-49B9-8E2C-424EEA063BB4}"/>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250655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A8435F8-76F1-419A-BBE9-4B225152D17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02DD43FE-E796-46F5-9BC3-3C3F8CA0D8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0F746407-9A57-4D7B-9757-406B480C3A0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1892921A-EC0A-444A-8CA9-555827C6B0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285B2EB3-A2E0-4DDF-BE36-27625AC0E1E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77608CEE-8EF1-4B81-82D7-8C00B3B02B74}"/>
              </a:ext>
            </a:extLst>
          </p:cNvPr>
          <p:cNvSpPr>
            <a:spLocks noGrp="1"/>
          </p:cNvSpPr>
          <p:nvPr>
            <p:ph type="dt" sz="half" idx="10"/>
          </p:nvPr>
        </p:nvSpPr>
        <p:spPr/>
        <p:txBody>
          <a:bodyPr/>
          <a:lstStyle/>
          <a:p>
            <a:fld id="{104BDF12-9BF1-418F-84CD-BC77FD731E74}" type="datetime1">
              <a:rPr lang="fr-FR" smtClean="0"/>
              <a:pPr/>
              <a:t>23/03/2022</a:t>
            </a:fld>
            <a:endParaRPr lang="fr-FR"/>
          </a:p>
        </p:txBody>
      </p:sp>
      <p:sp>
        <p:nvSpPr>
          <p:cNvPr id="8" name="Espace réservé du pied de page 7">
            <a:extLst>
              <a:ext uri="{FF2B5EF4-FFF2-40B4-BE49-F238E27FC236}">
                <a16:creationId xmlns="" xmlns:a16="http://schemas.microsoft.com/office/drawing/2014/main" id="{D2AC364A-E571-4A9C-B0CD-95662568DF92}"/>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9" name="Espace réservé du numéro de diapositive 8">
            <a:extLst>
              <a:ext uri="{FF2B5EF4-FFF2-40B4-BE49-F238E27FC236}">
                <a16:creationId xmlns="" xmlns:a16="http://schemas.microsoft.com/office/drawing/2014/main" id="{5E96DC6B-7336-4158-8438-727260E68D45}"/>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341350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1BE715-D019-4137-93DE-E2028739464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4769F286-02DF-4C97-84C0-AB50EAC93732}"/>
              </a:ext>
            </a:extLst>
          </p:cNvPr>
          <p:cNvSpPr>
            <a:spLocks noGrp="1"/>
          </p:cNvSpPr>
          <p:nvPr>
            <p:ph type="dt" sz="half" idx="10"/>
          </p:nvPr>
        </p:nvSpPr>
        <p:spPr/>
        <p:txBody>
          <a:bodyPr/>
          <a:lstStyle/>
          <a:p>
            <a:fld id="{DE3C69B9-A5EF-496F-94FB-9DD3A54682AE}" type="datetime1">
              <a:rPr lang="fr-FR" smtClean="0"/>
              <a:pPr/>
              <a:t>23/03/2022</a:t>
            </a:fld>
            <a:endParaRPr lang="fr-FR"/>
          </a:p>
        </p:txBody>
      </p:sp>
      <p:sp>
        <p:nvSpPr>
          <p:cNvPr id="4" name="Espace réservé du pied de page 3">
            <a:extLst>
              <a:ext uri="{FF2B5EF4-FFF2-40B4-BE49-F238E27FC236}">
                <a16:creationId xmlns="" xmlns:a16="http://schemas.microsoft.com/office/drawing/2014/main" id="{F1E91D11-B7CF-4DEE-A6B9-FC40A6DD8392}"/>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a:extLst>
              <a:ext uri="{FF2B5EF4-FFF2-40B4-BE49-F238E27FC236}">
                <a16:creationId xmlns="" xmlns:a16="http://schemas.microsoft.com/office/drawing/2014/main" id="{C125F49D-23D1-4BE5-8540-00CE94DB82D6}"/>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168460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1621AC51-9740-405B-A618-AE35F5AA516B}"/>
              </a:ext>
            </a:extLst>
          </p:cNvPr>
          <p:cNvSpPr>
            <a:spLocks noGrp="1"/>
          </p:cNvSpPr>
          <p:nvPr>
            <p:ph type="dt" sz="half" idx="10"/>
          </p:nvPr>
        </p:nvSpPr>
        <p:spPr/>
        <p:txBody>
          <a:bodyPr/>
          <a:lstStyle/>
          <a:p>
            <a:fld id="{170DDCDB-9012-46BB-9187-BFA381D449D8}" type="datetime1">
              <a:rPr lang="fr-FR" smtClean="0"/>
              <a:pPr/>
              <a:t>23/03/2022</a:t>
            </a:fld>
            <a:endParaRPr lang="fr-FR"/>
          </a:p>
        </p:txBody>
      </p:sp>
      <p:sp>
        <p:nvSpPr>
          <p:cNvPr id="3" name="Espace réservé du pied de page 2">
            <a:extLst>
              <a:ext uri="{FF2B5EF4-FFF2-40B4-BE49-F238E27FC236}">
                <a16:creationId xmlns="" xmlns:a16="http://schemas.microsoft.com/office/drawing/2014/main" id="{0009EF7B-1746-4CE1-863F-BC4883C0F33B}"/>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4" name="Espace réservé du numéro de diapositive 3">
            <a:extLst>
              <a:ext uri="{FF2B5EF4-FFF2-40B4-BE49-F238E27FC236}">
                <a16:creationId xmlns="" xmlns:a16="http://schemas.microsoft.com/office/drawing/2014/main" id="{2B1CD127-9CB8-48B9-A12A-08E3268DC809}"/>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236813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94F673D-B426-46DC-A7AC-C70CF0B8851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DA2C7C30-E4D3-4F65-A07D-BBB94EDF75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89B82026-86BD-4106-9260-82616379C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6E43903A-42F8-4C3D-94AA-32AED2D27EC7}"/>
              </a:ext>
            </a:extLst>
          </p:cNvPr>
          <p:cNvSpPr>
            <a:spLocks noGrp="1"/>
          </p:cNvSpPr>
          <p:nvPr>
            <p:ph type="dt" sz="half" idx="10"/>
          </p:nvPr>
        </p:nvSpPr>
        <p:spPr/>
        <p:txBody>
          <a:bodyPr/>
          <a:lstStyle/>
          <a:p>
            <a:fld id="{0A160F82-026E-4443-B8FB-28491F83E42F}" type="datetime1">
              <a:rPr lang="fr-FR" smtClean="0"/>
              <a:pPr/>
              <a:t>23/03/2022</a:t>
            </a:fld>
            <a:endParaRPr lang="fr-FR"/>
          </a:p>
        </p:txBody>
      </p:sp>
      <p:sp>
        <p:nvSpPr>
          <p:cNvPr id="6" name="Espace réservé du pied de page 5">
            <a:extLst>
              <a:ext uri="{FF2B5EF4-FFF2-40B4-BE49-F238E27FC236}">
                <a16:creationId xmlns="" xmlns:a16="http://schemas.microsoft.com/office/drawing/2014/main" id="{FA03AAFA-9D98-4C25-B1F8-AC00ED6B74A6}"/>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7" name="Espace réservé du numéro de diapositive 6">
            <a:extLst>
              <a:ext uri="{FF2B5EF4-FFF2-40B4-BE49-F238E27FC236}">
                <a16:creationId xmlns="" xmlns:a16="http://schemas.microsoft.com/office/drawing/2014/main" id="{4F9AD3BD-5B35-45D5-AFBC-69840D83D7D3}"/>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350963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00305C9-18A1-492C-B3B6-C9348BD497C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840E9B2C-09C8-472B-87CE-C1C85744AE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3B959719-D9C3-415A-9A0A-C598C01984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CA7A8C75-78CE-400D-AE5D-51E004467979}"/>
              </a:ext>
            </a:extLst>
          </p:cNvPr>
          <p:cNvSpPr>
            <a:spLocks noGrp="1"/>
          </p:cNvSpPr>
          <p:nvPr>
            <p:ph type="dt" sz="half" idx="10"/>
          </p:nvPr>
        </p:nvSpPr>
        <p:spPr/>
        <p:txBody>
          <a:bodyPr/>
          <a:lstStyle/>
          <a:p>
            <a:fld id="{876B6DCA-541E-439B-9F8A-9BAECDBC13E1}" type="datetime1">
              <a:rPr lang="fr-FR" smtClean="0"/>
              <a:pPr/>
              <a:t>23/03/2022</a:t>
            </a:fld>
            <a:endParaRPr lang="fr-FR"/>
          </a:p>
        </p:txBody>
      </p:sp>
      <p:sp>
        <p:nvSpPr>
          <p:cNvPr id="6" name="Espace réservé du pied de page 5">
            <a:extLst>
              <a:ext uri="{FF2B5EF4-FFF2-40B4-BE49-F238E27FC236}">
                <a16:creationId xmlns="" xmlns:a16="http://schemas.microsoft.com/office/drawing/2014/main" id="{3AED3376-E69E-4E82-8A65-CFC75EEFB1A3}"/>
              </a:ext>
            </a:extLst>
          </p:cNvPr>
          <p:cNvSpPr>
            <a:spLocks noGrp="1"/>
          </p:cNvSpPr>
          <p:nvPr>
            <p:ph type="ftr" sz="quarter" idx="11"/>
          </p:nvPr>
        </p:nvSpPr>
        <p:spPr/>
        <p:txBody>
          <a:bodyPr/>
          <a:lstStyle/>
          <a:p>
            <a:r>
              <a:rPr lang="fr-FR" smtClean="0"/>
              <a:t>SAFPT -Formation des représentants syndicaux - 2021</a:t>
            </a:r>
            <a:endParaRPr lang="fr-FR"/>
          </a:p>
        </p:txBody>
      </p:sp>
      <p:sp>
        <p:nvSpPr>
          <p:cNvPr id="7" name="Espace réservé du numéro de diapositive 6">
            <a:extLst>
              <a:ext uri="{FF2B5EF4-FFF2-40B4-BE49-F238E27FC236}">
                <a16:creationId xmlns="" xmlns:a16="http://schemas.microsoft.com/office/drawing/2014/main" id="{9CC9A96F-18A3-4FCC-BC87-5B5F393427C6}"/>
              </a:ext>
            </a:extLst>
          </p:cNvPr>
          <p:cNvSpPr>
            <a:spLocks noGrp="1"/>
          </p:cNvSpPr>
          <p:nvPr>
            <p:ph type="sldNum" sz="quarter" idx="12"/>
          </p:nvPr>
        </p:nvSpPr>
        <p:spPr/>
        <p:txBody>
          <a:body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3188294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2BE8ED37-E18A-41A0-A08F-C1EDB31FF1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D9A99D88-7681-47AF-9B7B-ACAF573296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190FB711-A305-45F0-82E3-4A80D6862A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82048-32ED-4588-8D62-51C15FFAC467}" type="datetime1">
              <a:rPr lang="fr-FR" smtClean="0"/>
              <a:pPr/>
              <a:t>23/03/2022</a:t>
            </a:fld>
            <a:endParaRPr lang="fr-FR"/>
          </a:p>
        </p:txBody>
      </p:sp>
      <p:sp>
        <p:nvSpPr>
          <p:cNvPr id="5" name="Espace réservé du pied de page 4">
            <a:extLst>
              <a:ext uri="{FF2B5EF4-FFF2-40B4-BE49-F238E27FC236}">
                <a16:creationId xmlns="" xmlns:a16="http://schemas.microsoft.com/office/drawing/2014/main" id="{3FD44CDF-22DD-4654-984A-5A373CA57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SAFPT -Formation des représentants syndicaux - 2021</a:t>
            </a:r>
            <a:endParaRPr lang="fr-FR"/>
          </a:p>
        </p:txBody>
      </p:sp>
      <p:sp>
        <p:nvSpPr>
          <p:cNvPr id="6" name="Espace réservé du numéro de diapositive 5">
            <a:extLst>
              <a:ext uri="{FF2B5EF4-FFF2-40B4-BE49-F238E27FC236}">
                <a16:creationId xmlns="" xmlns:a16="http://schemas.microsoft.com/office/drawing/2014/main" id="{EEF47DA6-7AC4-4A35-A846-CF1DA711C8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892E2-E4AD-430F-992B-2A9C5C226132}" type="slidenum">
              <a:rPr lang="fr-FR" smtClean="0"/>
              <a:pPr/>
              <a:t>‹N°›</a:t>
            </a:fld>
            <a:endParaRPr lang="fr-FR"/>
          </a:p>
        </p:txBody>
      </p:sp>
    </p:spTree>
    <p:extLst>
      <p:ext uri="{BB962C8B-B14F-4D97-AF65-F5344CB8AC3E}">
        <p14:creationId xmlns="" xmlns:p14="http://schemas.microsoft.com/office/powerpoint/2010/main" val="3009029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 xmlns:a16="http://schemas.microsoft.com/office/drawing/2014/main" id="{03759277-5FFD-4E12-AF12-09B5DE995747}"/>
              </a:ext>
            </a:extLst>
          </p:cNvPr>
          <p:cNvPicPr>
            <a:picLocks noChangeAspect="1"/>
          </p:cNvPicPr>
          <p:nvPr/>
        </p:nvPicPr>
        <p:blipFill>
          <a:blip r:embed="rId2"/>
          <a:stretch>
            <a:fillRect/>
          </a:stretch>
        </p:blipFill>
        <p:spPr>
          <a:xfrm>
            <a:off x="2809102" y="711093"/>
            <a:ext cx="6573795" cy="5132720"/>
          </a:xfrm>
          <a:prstGeom prst="rect">
            <a:avLst/>
          </a:prstGeom>
        </p:spPr>
      </p:pic>
      <p:sp>
        <p:nvSpPr>
          <p:cNvPr id="2" name="Espace réservé du pied de page 1"/>
          <p:cNvSpPr>
            <a:spLocks noGrp="1"/>
          </p:cNvSpPr>
          <p:nvPr>
            <p:ph type="ftr" sz="quarter" idx="11"/>
          </p:nvPr>
        </p:nvSpPr>
        <p:spPr/>
        <p:txBody>
          <a:bodyPr/>
          <a:lstStyle/>
          <a:p>
            <a:r>
              <a:rPr lang="fr-FR" smtClean="0"/>
              <a:t>SAFPT -Formation des représentants syndicaux - 2021</a:t>
            </a:r>
            <a:endParaRPr lang="fr-FR"/>
          </a:p>
        </p:txBody>
      </p:sp>
      <p:sp>
        <p:nvSpPr>
          <p:cNvPr id="3" name="Espace réservé du numéro de diapositive 2"/>
          <p:cNvSpPr>
            <a:spLocks noGrp="1"/>
          </p:cNvSpPr>
          <p:nvPr>
            <p:ph type="sldNum" sz="quarter" idx="12"/>
          </p:nvPr>
        </p:nvSpPr>
        <p:spPr/>
        <p:txBody>
          <a:bodyPr/>
          <a:lstStyle/>
          <a:p>
            <a:fld id="{B5E892E2-E4AD-430F-992B-2A9C5C226132}" type="slidenum">
              <a:rPr lang="fr-FR" smtClean="0"/>
              <a:pPr/>
              <a:t>1</a:t>
            </a:fld>
            <a:endParaRPr lang="fr-FR"/>
          </a:p>
        </p:txBody>
      </p:sp>
    </p:spTree>
    <p:extLst>
      <p:ext uri="{BB962C8B-B14F-4D97-AF65-F5344CB8AC3E}">
        <p14:creationId xmlns="" xmlns:p14="http://schemas.microsoft.com/office/powerpoint/2010/main" val="686059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0046AEC-65AF-47F8-B936-8AB11CF30981}"/>
              </a:ext>
            </a:extLst>
          </p:cNvPr>
          <p:cNvSpPr>
            <a:spLocks noGrp="1"/>
          </p:cNvSpPr>
          <p:nvPr>
            <p:ph type="title"/>
          </p:nvPr>
        </p:nvSpPr>
        <p:spPr/>
        <p:txBody>
          <a:bodyPr/>
          <a:lstStyle/>
          <a:p>
            <a:r>
              <a:rPr lang="fr-FR" b="1" dirty="0">
                <a:solidFill>
                  <a:schemeClr val="accent1">
                    <a:lumMod val="75000"/>
                  </a:schemeClr>
                </a:solidFill>
              </a:rPr>
              <a:t>Rôle et responsabilité de la section et de ses représentants</a:t>
            </a:r>
          </a:p>
        </p:txBody>
      </p:sp>
      <p:sp>
        <p:nvSpPr>
          <p:cNvPr id="3" name="Espace réservé du contenu 2">
            <a:extLst>
              <a:ext uri="{FF2B5EF4-FFF2-40B4-BE49-F238E27FC236}">
                <a16:creationId xmlns="" xmlns:a16="http://schemas.microsoft.com/office/drawing/2014/main" id="{6A71E3F3-D82B-48CC-B44F-4B80E3BE4615}"/>
              </a:ext>
            </a:extLst>
          </p:cNvPr>
          <p:cNvSpPr>
            <a:spLocks noGrp="1"/>
          </p:cNvSpPr>
          <p:nvPr>
            <p:ph idx="1"/>
          </p:nvPr>
        </p:nvSpPr>
        <p:spPr/>
        <p:txBody>
          <a:bodyPr>
            <a:normAutofit fontScale="77500" lnSpcReduction="20000"/>
          </a:bodyPr>
          <a:lstStyle/>
          <a:p>
            <a:pPr marL="0" indent="0" algn="ctr">
              <a:buNone/>
            </a:pPr>
            <a:r>
              <a:rPr lang="fr-FR" sz="8500" b="1" dirty="0" smtClean="0">
                <a:solidFill>
                  <a:schemeClr val="accent2">
                    <a:lumMod val="75000"/>
                  </a:schemeClr>
                </a:solidFill>
              </a:rPr>
              <a:t>Attention !</a:t>
            </a:r>
            <a:endParaRPr lang="fr-FR" b="1" dirty="0" smtClean="0">
              <a:solidFill>
                <a:schemeClr val="accent2">
                  <a:lumMod val="75000"/>
                </a:schemeClr>
              </a:solidFill>
            </a:endParaRPr>
          </a:p>
          <a:p>
            <a:pPr marL="0" indent="0">
              <a:lnSpc>
                <a:spcPct val="120000"/>
              </a:lnSpc>
              <a:buNone/>
            </a:pPr>
            <a:endParaRPr lang="fr-FR" sz="3200" b="1" dirty="0" smtClean="0"/>
          </a:p>
          <a:p>
            <a:pPr marR="315595" indent="0" algn="just">
              <a:lnSpc>
                <a:spcPct val="120000"/>
              </a:lnSpc>
              <a:spcBef>
                <a:spcPts val="0"/>
              </a:spcBef>
              <a:buNone/>
            </a:pPr>
            <a:endParaRPr lang="fr-FR" sz="3200" dirty="0">
              <a:latin typeface="Arial" panose="020B0604020202020204" pitchFamily="34" charset="0"/>
              <a:ea typeface="Times New Roman" panose="02020603050405020304" pitchFamily="18" charset="0"/>
            </a:endParaRPr>
          </a:p>
          <a:p>
            <a:pPr marR="315595" indent="0" algn="just">
              <a:lnSpc>
                <a:spcPct val="120000"/>
              </a:lnSpc>
              <a:spcBef>
                <a:spcPts val="0"/>
              </a:spcBef>
              <a:buNone/>
            </a:pPr>
            <a:r>
              <a:rPr lang="fr-FR" sz="3200" dirty="0">
                <a:latin typeface="Arial" panose="020B0604020202020204" pitchFamily="34" charset="0"/>
                <a:ea typeface="Times New Roman" panose="02020603050405020304" pitchFamily="18" charset="0"/>
              </a:rPr>
              <a:t>T</a:t>
            </a:r>
            <a:r>
              <a:rPr lang="fr-FR" sz="3600" dirty="0" smtClean="0">
                <a:ea typeface="Times New Roman" panose="02020603050405020304" pitchFamily="18" charset="0"/>
              </a:rPr>
              <a:t>oute </a:t>
            </a:r>
            <a:r>
              <a:rPr lang="fr-FR" sz="3600" dirty="0">
                <a:ea typeface="Times New Roman" panose="02020603050405020304" pitchFamily="18" charset="0"/>
              </a:rPr>
              <a:t>décision susceptible d'être prise par le Bureau de nature à engager le syndicat vis-à-vis de ces groupements ou à porter atteinte à la neutralité de celui-ci devra, pour être définitive, avoir été soumise et ratifiée par les instances nationales du </a:t>
            </a:r>
            <a:r>
              <a:rPr lang="fr-FR" sz="3600" dirty="0" smtClean="0">
                <a:ea typeface="Times New Roman" panose="02020603050405020304" pitchFamily="18" charset="0"/>
              </a:rPr>
              <a:t>S.A.F.P.T</a:t>
            </a:r>
            <a:r>
              <a:rPr lang="fr-FR" sz="3600" dirty="0">
                <a:ea typeface="Times New Roman" panose="02020603050405020304" pitchFamily="18" charset="0"/>
              </a:rPr>
              <a:t>., via </a:t>
            </a:r>
            <a:r>
              <a:rPr lang="fr-FR" sz="3600" dirty="0" smtClean="0">
                <a:ea typeface="Times New Roman" panose="02020603050405020304" pitchFamily="18" charset="0"/>
              </a:rPr>
              <a:t>l’UD lorsque </a:t>
            </a:r>
            <a:r>
              <a:rPr lang="fr-FR" sz="3600" dirty="0">
                <a:ea typeface="Times New Roman" panose="02020603050405020304" pitchFamily="18" charset="0"/>
              </a:rPr>
              <a:t>celle-ci est </a:t>
            </a:r>
            <a:r>
              <a:rPr lang="fr-FR" sz="3600" dirty="0" smtClean="0">
                <a:ea typeface="Times New Roman" panose="02020603050405020304" pitchFamily="18" charset="0"/>
              </a:rPr>
              <a:t>constituée</a:t>
            </a:r>
            <a:r>
              <a:rPr lang="fr-FR" sz="3200" dirty="0" smtClean="0">
                <a:ea typeface="Times New Roman" panose="02020603050405020304" pitchFamily="18" charset="0"/>
              </a:rPr>
              <a:t>.</a:t>
            </a:r>
            <a:endParaRPr lang="fr-FR" sz="3200" dirty="0">
              <a:ea typeface="Times New Roman" panose="02020603050405020304" pitchFamily="18" charset="0"/>
            </a:endParaRPr>
          </a:p>
          <a:p>
            <a:pPr marL="361950" marR="315595" indent="-133350" algn="just">
              <a:lnSpc>
                <a:spcPct val="120000"/>
              </a:lnSpc>
              <a:spcBef>
                <a:spcPts val="0"/>
              </a:spcBef>
            </a:pPr>
            <a:endParaRPr lang="fr-FR" sz="1400" dirty="0">
              <a:latin typeface="Times New Roman" panose="02020603050405020304" pitchFamily="18" charset="0"/>
              <a:ea typeface="Times New Roman" panose="02020603050405020304" pitchFamily="18" charset="0"/>
            </a:endParaRPr>
          </a:p>
          <a:p>
            <a:pPr marL="0" indent="0">
              <a:spcBef>
                <a:spcPts val="0"/>
              </a:spcBef>
              <a:buNone/>
            </a:pPr>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10</a:t>
            </a:fld>
            <a:endParaRPr lang="fr-FR"/>
          </a:p>
        </p:txBody>
      </p:sp>
    </p:spTree>
    <p:extLst>
      <p:ext uri="{BB962C8B-B14F-4D97-AF65-F5344CB8AC3E}">
        <p14:creationId xmlns="" xmlns:p14="http://schemas.microsoft.com/office/powerpoint/2010/main" val="3291179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0046AEC-65AF-47F8-B936-8AB11CF30981}"/>
              </a:ext>
            </a:extLst>
          </p:cNvPr>
          <p:cNvSpPr>
            <a:spLocks noGrp="1"/>
          </p:cNvSpPr>
          <p:nvPr>
            <p:ph type="title"/>
          </p:nvPr>
        </p:nvSpPr>
        <p:spPr/>
        <p:txBody>
          <a:bodyPr/>
          <a:lstStyle/>
          <a:p>
            <a:r>
              <a:rPr lang="fr-FR" b="1" dirty="0">
                <a:solidFill>
                  <a:schemeClr val="accent1">
                    <a:lumMod val="75000"/>
                  </a:schemeClr>
                </a:solidFill>
              </a:rPr>
              <a:t>Rôle et responsabilité de la section et de ses représentants</a:t>
            </a:r>
          </a:p>
        </p:txBody>
      </p:sp>
      <p:sp>
        <p:nvSpPr>
          <p:cNvPr id="3" name="Espace réservé du contenu 2">
            <a:extLst>
              <a:ext uri="{FF2B5EF4-FFF2-40B4-BE49-F238E27FC236}">
                <a16:creationId xmlns="" xmlns:a16="http://schemas.microsoft.com/office/drawing/2014/main" id="{6A71E3F3-D82B-48CC-B44F-4B80E3BE4615}"/>
              </a:ext>
            </a:extLst>
          </p:cNvPr>
          <p:cNvSpPr>
            <a:spLocks noGrp="1"/>
          </p:cNvSpPr>
          <p:nvPr>
            <p:ph idx="1"/>
          </p:nvPr>
        </p:nvSpPr>
        <p:spPr/>
        <p:txBody>
          <a:bodyPr>
            <a:normAutofit lnSpcReduction="10000"/>
          </a:bodyPr>
          <a:lstStyle/>
          <a:p>
            <a:pPr marL="0" indent="0">
              <a:buNone/>
            </a:pPr>
            <a:r>
              <a:rPr lang="fr-FR" b="1" dirty="0">
                <a:solidFill>
                  <a:schemeClr val="accent2">
                    <a:lumMod val="75000"/>
                  </a:schemeClr>
                </a:solidFill>
              </a:rPr>
              <a:t>Le Secrétaire Général est </a:t>
            </a:r>
            <a:r>
              <a:rPr lang="fr-FR" dirty="0"/>
              <a:t>: </a:t>
            </a:r>
          </a:p>
          <a:p>
            <a:pPr marL="0" indent="0">
              <a:buNone/>
            </a:pPr>
            <a:endParaRPr lang="fr-FR" dirty="0"/>
          </a:p>
          <a:p>
            <a:pPr lvl="1"/>
            <a:r>
              <a:rPr lang="fr-FR" sz="2000" dirty="0">
                <a:latin typeface="Arial" panose="020B0604020202020204" pitchFamily="34" charset="0"/>
                <a:ea typeface="Times New Roman" panose="02020603050405020304" pitchFamily="18" charset="0"/>
              </a:rPr>
              <a:t>C</a:t>
            </a:r>
            <a:r>
              <a:rPr lang="fr-FR" sz="2000" dirty="0">
                <a:effectLst/>
                <a:latin typeface="Arial" panose="020B0604020202020204" pitchFamily="34" charset="0"/>
                <a:ea typeface="Times New Roman" panose="02020603050405020304" pitchFamily="18" charset="0"/>
              </a:rPr>
              <a:t>hargé d'administrer la section syndicale et d'appliquer les décisions du Bureau qui seront </a:t>
            </a:r>
            <a:r>
              <a:rPr lang="fr-FR" sz="2000" b="1" u="sng" dirty="0">
                <a:effectLst/>
                <a:latin typeface="Arial" panose="020B0604020202020204" pitchFamily="34" charset="0"/>
                <a:ea typeface="Times New Roman" panose="02020603050405020304" pitchFamily="18" charset="0"/>
              </a:rPr>
              <a:t>consignées dans un registre.</a:t>
            </a:r>
          </a:p>
          <a:p>
            <a:pPr marL="457200" lvl="1" indent="0">
              <a:buNone/>
            </a:pPr>
            <a:endParaRPr lang="fr-FR" sz="2000" b="1" u="sng" dirty="0">
              <a:latin typeface="Times New Roman" panose="02020603050405020304" pitchFamily="18" charset="0"/>
              <a:ea typeface="Times New Roman" panose="02020603050405020304" pitchFamily="18" charset="0"/>
            </a:endParaRPr>
          </a:p>
          <a:p>
            <a:pPr lvl="1"/>
            <a:r>
              <a:rPr lang="fr-FR" sz="2000" dirty="0">
                <a:latin typeface="Arial" panose="020B0604020202020204" pitchFamily="34" charset="0"/>
                <a:ea typeface="Times New Roman" panose="02020603050405020304" pitchFamily="18" charset="0"/>
              </a:rPr>
              <a:t>C</a:t>
            </a:r>
            <a:r>
              <a:rPr lang="fr-FR" sz="2000" dirty="0">
                <a:effectLst/>
                <a:latin typeface="Arial" panose="020B0604020202020204" pitchFamily="34" charset="0"/>
                <a:ea typeface="Times New Roman" panose="02020603050405020304" pitchFamily="18" charset="0"/>
              </a:rPr>
              <a:t>hargé de l'application du Règlement Intérieur lorsque celui-ci a été élaboré par le Bureau pour son fonctionnement.</a:t>
            </a:r>
          </a:p>
          <a:p>
            <a:pPr marL="457200" lvl="1" indent="0">
              <a:buNone/>
            </a:pPr>
            <a:endParaRPr lang="fr-FR" sz="2000" dirty="0">
              <a:effectLst/>
              <a:latin typeface="Arial" panose="020B0604020202020204" pitchFamily="34" charset="0"/>
              <a:ea typeface="Times New Roman" panose="02020603050405020304" pitchFamily="18" charset="0"/>
            </a:endParaRPr>
          </a:p>
          <a:p>
            <a:pPr lvl="1"/>
            <a:r>
              <a:rPr lang="fr-FR" sz="2000" dirty="0">
                <a:latin typeface="Arial" panose="020B0604020202020204" pitchFamily="34" charset="0"/>
                <a:ea typeface="Times New Roman" panose="02020603050405020304" pitchFamily="18" charset="0"/>
              </a:rPr>
              <a:t>C</a:t>
            </a:r>
            <a:r>
              <a:rPr lang="fr-FR" sz="2000" dirty="0" smtClean="0">
                <a:effectLst/>
                <a:latin typeface="Arial" panose="020B0604020202020204" pitchFamily="34" charset="0"/>
                <a:ea typeface="Times New Roman" panose="02020603050405020304" pitchFamily="18" charset="0"/>
              </a:rPr>
              <a:t>hargé de représenter </a:t>
            </a:r>
            <a:r>
              <a:rPr lang="fr-FR" sz="2000" dirty="0">
                <a:effectLst/>
                <a:latin typeface="Arial" panose="020B0604020202020204" pitchFamily="34" charset="0"/>
                <a:ea typeface="Times New Roman" panose="02020603050405020304" pitchFamily="18" charset="0"/>
              </a:rPr>
              <a:t>en toutes circonstances la section syndicale et agit au nom de celle-ci. </a:t>
            </a:r>
          </a:p>
          <a:p>
            <a:pPr marL="457200" lvl="1" indent="0">
              <a:buNone/>
            </a:pPr>
            <a:endParaRPr lang="fr-FR" sz="2000" dirty="0">
              <a:latin typeface="Arial" panose="020B0604020202020204" pitchFamily="34" charset="0"/>
              <a:ea typeface="Times New Roman" panose="02020603050405020304" pitchFamily="18" charset="0"/>
            </a:endParaRPr>
          </a:p>
          <a:p>
            <a:pPr lvl="1"/>
            <a:r>
              <a:rPr lang="fr-FR" sz="2000" dirty="0">
                <a:latin typeface="Arial" panose="020B0604020202020204" pitchFamily="34" charset="0"/>
                <a:ea typeface="Times New Roman" panose="02020603050405020304" pitchFamily="18" charset="0"/>
              </a:rPr>
              <a:t>T</a:t>
            </a:r>
            <a:r>
              <a:rPr lang="fr-FR" sz="2000" dirty="0" smtClean="0">
                <a:effectLst/>
                <a:latin typeface="Arial" panose="020B0604020202020204" pitchFamily="34" charset="0"/>
                <a:ea typeface="Times New Roman" panose="02020603050405020304" pitchFamily="18" charset="0"/>
              </a:rPr>
              <a:t>enu </a:t>
            </a:r>
            <a:r>
              <a:rPr lang="fr-FR" sz="2000" dirty="0">
                <a:effectLst/>
                <a:latin typeface="Arial" panose="020B0604020202020204" pitchFamily="34" charset="0"/>
                <a:ea typeface="Times New Roman" panose="02020603050405020304" pitchFamily="18" charset="0"/>
              </a:rPr>
              <a:t>de se maintenir en contact permanent avec les instances nationales via l’instance Départementale lorsque celle-ci est constituée</a:t>
            </a:r>
            <a:r>
              <a:rPr lang="fr-FR" sz="1600" dirty="0">
                <a:effectLst/>
                <a:latin typeface="Arial" panose="020B0604020202020204" pitchFamily="34" charset="0"/>
                <a:ea typeface="Times New Roman" panose="02020603050405020304" pitchFamily="18" charset="0"/>
              </a:rPr>
              <a:t>.</a:t>
            </a:r>
            <a:endParaRPr lang="fr-FR" sz="1600" dirty="0">
              <a:effectLst/>
              <a:latin typeface="Times New Roman" panose="02020603050405020304" pitchFamily="18" charset="0"/>
              <a:ea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11</a:t>
            </a:fld>
            <a:endParaRPr lang="fr-FR"/>
          </a:p>
        </p:txBody>
      </p:sp>
    </p:spTree>
    <p:extLst>
      <p:ext uri="{BB962C8B-B14F-4D97-AF65-F5344CB8AC3E}">
        <p14:creationId xmlns="" xmlns:p14="http://schemas.microsoft.com/office/powerpoint/2010/main" val="465401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0046AEC-65AF-47F8-B936-8AB11CF30981}"/>
              </a:ext>
            </a:extLst>
          </p:cNvPr>
          <p:cNvSpPr>
            <a:spLocks noGrp="1"/>
          </p:cNvSpPr>
          <p:nvPr>
            <p:ph type="title"/>
          </p:nvPr>
        </p:nvSpPr>
        <p:spPr/>
        <p:txBody>
          <a:bodyPr/>
          <a:lstStyle/>
          <a:p>
            <a:r>
              <a:rPr lang="fr-FR" dirty="0">
                <a:solidFill>
                  <a:schemeClr val="accent1">
                    <a:lumMod val="75000"/>
                  </a:schemeClr>
                </a:solidFill>
              </a:rPr>
              <a:t>Rôle et responsabilité de la section et de ses représentants</a:t>
            </a:r>
          </a:p>
        </p:txBody>
      </p:sp>
      <p:sp>
        <p:nvSpPr>
          <p:cNvPr id="3" name="Espace réservé du contenu 2">
            <a:extLst>
              <a:ext uri="{FF2B5EF4-FFF2-40B4-BE49-F238E27FC236}">
                <a16:creationId xmlns="" xmlns:a16="http://schemas.microsoft.com/office/drawing/2014/main" id="{6A71E3F3-D82B-48CC-B44F-4B80E3BE4615}"/>
              </a:ext>
            </a:extLst>
          </p:cNvPr>
          <p:cNvSpPr>
            <a:spLocks noGrp="1"/>
          </p:cNvSpPr>
          <p:nvPr>
            <p:ph idx="1"/>
          </p:nvPr>
        </p:nvSpPr>
        <p:spPr/>
        <p:txBody>
          <a:bodyPr>
            <a:normAutofit/>
          </a:bodyPr>
          <a:lstStyle/>
          <a:p>
            <a:pPr marL="0" indent="0">
              <a:buNone/>
            </a:pPr>
            <a:r>
              <a:rPr lang="fr-FR" b="1" dirty="0">
                <a:solidFill>
                  <a:schemeClr val="accent2">
                    <a:lumMod val="75000"/>
                  </a:schemeClr>
                </a:solidFill>
              </a:rPr>
              <a:t>Le </a:t>
            </a:r>
            <a:r>
              <a:rPr lang="fr-FR" sz="3200" b="1" dirty="0">
                <a:solidFill>
                  <a:schemeClr val="accent2">
                    <a:lumMod val="75000"/>
                  </a:schemeClr>
                </a:solidFill>
              </a:rPr>
              <a:t>Trésorier</a:t>
            </a:r>
            <a:r>
              <a:rPr lang="fr-FR" dirty="0">
                <a:solidFill>
                  <a:schemeClr val="accent2">
                    <a:lumMod val="75000"/>
                  </a:schemeClr>
                </a:solidFill>
              </a:rPr>
              <a:t>: </a:t>
            </a:r>
          </a:p>
          <a:p>
            <a:pPr marR="315595" indent="215900" algn="just">
              <a:lnSpc>
                <a:spcPct val="100000"/>
              </a:lnSpc>
              <a:spcAft>
                <a:spcPts val="0"/>
              </a:spcAft>
            </a:pPr>
            <a:r>
              <a:rPr lang="fr-FR" dirty="0" smtClean="0">
                <a:ea typeface="Times New Roman" panose="02020603050405020304" pitchFamily="18" charset="0"/>
              </a:rPr>
              <a:t>C</a:t>
            </a:r>
            <a:r>
              <a:rPr lang="fr-FR" dirty="0" smtClean="0">
                <a:effectLst/>
                <a:ea typeface="Times New Roman" panose="02020603050405020304" pitchFamily="18" charset="0"/>
              </a:rPr>
              <a:t>onformément </a:t>
            </a:r>
            <a:r>
              <a:rPr lang="fr-FR" dirty="0">
                <a:effectLst/>
                <a:ea typeface="Times New Roman" panose="02020603050405020304" pitchFamily="18" charset="0"/>
              </a:rPr>
              <a:t>à l’article 3 des statuts, devra tenir à jour un registre comptable dans lequel seront consignées toutes les opérations de trésorerie.</a:t>
            </a:r>
          </a:p>
          <a:p>
            <a:pPr marR="315595" indent="215900" algn="just">
              <a:lnSpc>
                <a:spcPct val="100000"/>
              </a:lnSpc>
              <a:spcAft>
                <a:spcPts val="0"/>
              </a:spcAft>
            </a:pPr>
            <a:endParaRPr lang="fr-FR" dirty="0">
              <a:effectLst/>
              <a:ea typeface="Times New Roman" panose="02020603050405020304" pitchFamily="18" charset="0"/>
            </a:endParaRPr>
          </a:p>
          <a:p>
            <a:pPr marR="315595" indent="215900" algn="just">
              <a:lnSpc>
                <a:spcPct val="100000"/>
              </a:lnSpc>
              <a:spcAft>
                <a:spcPts val="0"/>
              </a:spcAft>
            </a:pPr>
            <a:r>
              <a:rPr lang="fr-FR" dirty="0">
                <a:effectLst/>
                <a:ea typeface="Times New Roman" panose="02020603050405020304" pitchFamily="18" charset="0"/>
              </a:rPr>
              <a:t>Les comptes et budgets sont à soumettre annuellement à l’approbation de l’Assemblée </a:t>
            </a:r>
            <a:r>
              <a:rPr lang="fr-FR" dirty="0" smtClean="0">
                <a:effectLst/>
                <a:ea typeface="Times New Roman" panose="02020603050405020304" pitchFamily="18" charset="0"/>
              </a:rPr>
              <a:t>Générale</a:t>
            </a:r>
            <a:r>
              <a:rPr lang="fr-FR" dirty="0">
                <a:ea typeface="Times New Roman" panose="02020603050405020304" pitchFamily="18" charset="0"/>
              </a:rPr>
              <a:t> </a:t>
            </a:r>
            <a:r>
              <a:rPr lang="fr-FR" dirty="0" smtClean="0">
                <a:ea typeface="Times New Roman" panose="02020603050405020304" pitchFamily="18" charset="0"/>
              </a:rPr>
              <a:t>et peuvent être consultées par les instances supérieures sans que cela soit considéré comme de l’ingérence.</a:t>
            </a:r>
            <a:endParaRPr lang="fr-FR" dirty="0" smtClean="0">
              <a:effectLst/>
              <a:ea typeface="Times New Roman" panose="02020603050405020304" pitchFamily="18" charset="0"/>
            </a:endParaRPr>
          </a:p>
          <a:p>
            <a:pPr marR="315595" indent="215900" algn="just">
              <a:lnSpc>
                <a:spcPct val="100000"/>
              </a:lnSpc>
              <a:spcAft>
                <a:spcPts val="0"/>
              </a:spcAft>
            </a:pPr>
            <a:endParaRPr lang="fr-FR" dirty="0">
              <a:effectLst/>
              <a:ea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12</a:t>
            </a:fld>
            <a:endParaRPr lang="fr-FR"/>
          </a:p>
        </p:txBody>
      </p:sp>
    </p:spTree>
    <p:extLst>
      <p:ext uri="{BB962C8B-B14F-4D97-AF65-F5344CB8AC3E}">
        <p14:creationId xmlns="" xmlns:p14="http://schemas.microsoft.com/office/powerpoint/2010/main" val="3449982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22B8470-2CEE-45C5-B9AB-48AA87B53515}"/>
              </a:ext>
            </a:extLst>
          </p:cNvPr>
          <p:cNvSpPr>
            <a:spLocks noGrp="1"/>
          </p:cNvSpPr>
          <p:nvPr>
            <p:ph type="title"/>
          </p:nvPr>
        </p:nvSpPr>
        <p:spPr/>
        <p:txBody>
          <a:bodyPr/>
          <a:lstStyle/>
          <a:p>
            <a:r>
              <a:rPr lang="fr-FR" b="1" dirty="0">
                <a:solidFill>
                  <a:schemeClr val="accent1">
                    <a:lumMod val="75000"/>
                  </a:schemeClr>
                </a:solidFill>
              </a:rPr>
              <a:t>Les Assemblées Générales</a:t>
            </a:r>
          </a:p>
        </p:txBody>
      </p:sp>
      <p:sp>
        <p:nvSpPr>
          <p:cNvPr id="3" name="Espace réservé du contenu 2">
            <a:extLst>
              <a:ext uri="{FF2B5EF4-FFF2-40B4-BE49-F238E27FC236}">
                <a16:creationId xmlns="" xmlns:a16="http://schemas.microsoft.com/office/drawing/2014/main" id="{52C5C162-F7A6-455B-BAE5-40A471400EA1}"/>
              </a:ext>
            </a:extLst>
          </p:cNvPr>
          <p:cNvSpPr>
            <a:spLocks noGrp="1"/>
          </p:cNvSpPr>
          <p:nvPr>
            <p:ph idx="1"/>
          </p:nvPr>
        </p:nvSpPr>
        <p:spPr/>
        <p:txBody>
          <a:bodyPr>
            <a:normAutofit fontScale="92500" lnSpcReduction="20000"/>
          </a:bodyPr>
          <a:lstStyle/>
          <a:p>
            <a:pPr marL="0" indent="0">
              <a:buNone/>
            </a:pPr>
            <a:r>
              <a:rPr lang="fr-FR" b="1" dirty="0">
                <a:solidFill>
                  <a:schemeClr val="accent2">
                    <a:lumMod val="75000"/>
                  </a:schemeClr>
                </a:solidFill>
              </a:rPr>
              <a:t>Les assemblées Générales ordinaires</a:t>
            </a:r>
            <a:r>
              <a:rPr lang="fr-FR" b="1" dirty="0" smtClean="0">
                <a:solidFill>
                  <a:schemeClr val="accent2">
                    <a:lumMod val="75000"/>
                  </a:schemeClr>
                </a:solidFill>
              </a:rPr>
              <a:t>,</a:t>
            </a:r>
          </a:p>
          <a:p>
            <a:pPr marL="0" indent="0">
              <a:buNone/>
            </a:pPr>
            <a:endParaRPr lang="fr-FR" b="1" dirty="0">
              <a:solidFill>
                <a:schemeClr val="accent2">
                  <a:lumMod val="75000"/>
                </a:schemeClr>
              </a:solidFill>
            </a:endParaRPr>
          </a:p>
          <a:p>
            <a:pPr marR="405765" indent="0" algn="just">
              <a:lnSpc>
                <a:spcPct val="100000"/>
              </a:lnSpc>
              <a:spcAft>
                <a:spcPts val="0"/>
              </a:spcAft>
              <a:buNone/>
            </a:pPr>
            <a:r>
              <a:rPr lang="fr-FR" sz="2400" b="1" dirty="0">
                <a:effectLst/>
                <a:latin typeface="Arial" panose="020B0604020202020204" pitchFamily="34" charset="0"/>
                <a:ea typeface="Times New Roman" panose="02020603050405020304" pitchFamily="18" charset="0"/>
              </a:rPr>
              <a:t>L'Assemblée Générale Ordinaire </a:t>
            </a:r>
            <a:r>
              <a:rPr lang="fr-FR" sz="2400" dirty="0">
                <a:effectLst/>
                <a:latin typeface="Arial" panose="020B0604020202020204" pitchFamily="34" charset="0"/>
                <a:ea typeface="Times New Roman" panose="02020603050405020304" pitchFamily="18" charset="0"/>
              </a:rPr>
              <a:t>se réunit au moins une fois par an, au cours du premier trimestre, avant l'Assemblée Générale Nationale du Syndicat Autonome de la F.P.T.</a:t>
            </a:r>
          </a:p>
          <a:p>
            <a:pPr marR="405765" indent="0" algn="just">
              <a:lnSpc>
                <a:spcPct val="100000"/>
              </a:lnSpc>
              <a:spcAft>
                <a:spcPts val="0"/>
              </a:spcAft>
              <a:buNone/>
            </a:pPr>
            <a:endParaRPr lang="fr-FR" sz="2400" dirty="0">
              <a:effectLst/>
              <a:latin typeface="Times New Roman" panose="02020603050405020304" pitchFamily="18" charset="0"/>
              <a:ea typeface="Times New Roman" panose="02020603050405020304" pitchFamily="18" charset="0"/>
            </a:endParaRPr>
          </a:p>
          <a:p>
            <a:pPr marR="315595" indent="0" algn="just">
              <a:lnSpc>
                <a:spcPct val="100000"/>
              </a:lnSpc>
              <a:spcAft>
                <a:spcPts val="0"/>
              </a:spcAft>
              <a:buNone/>
            </a:pPr>
            <a:r>
              <a:rPr lang="fr-FR" sz="2400" dirty="0">
                <a:effectLst/>
                <a:latin typeface="Arial" panose="020B0604020202020204" pitchFamily="34" charset="0"/>
                <a:ea typeface="Times New Roman" panose="02020603050405020304" pitchFamily="18" charset="0"/>
              </a:rPr>
              <a:t>Elle est convoquée par le Secrétaire Général qui la préside et rend compte de l'activité de l'année écoulée. La convocation doit impérativement parvenir aux intéressés au moins 15 jours avant la date prévue de la réunion.</a:t>
            </a:r>
          </a:p>
          <a:p>
            <a:pPr marR="315595" indent="0" algn="just">
              <a:lnSpc>
                <a:spcPct val="100000"/>
              </a:lnSpc>
              <a:spcAft>
                <a:spcPts val="0"/>
              </a:spcAft>
              <a:buNone/>
            </a:pPr>
            <a:endParaRPr lang="fr-FR" sz="2400" dirty="0">
              <a:effectLst/>
              <a:latin typeface="Times New Roman" panose="02020603050405020304" pitchFamily="18" charset="0"/>
              <a:ea typeface="Times New Roman" panose="02020603050405020304" pitchFamily="18" charset="0"/>
            </a:endParaRPr>
          </a:p>
          <a:p>
            <a:pPr>
              <a:lnSpc>
                <a:spcPct val="100000"/>
              </a:lnSpc>
            </a:pPr>
            <a:r>
              <a:rPr lang="fr-FR" sz="2400" dirty="0">
                <a:effectLst/>
                <a:latin typeface="Arial" panose="020B0604020202020204" pitchFamily="34" charset="0"/>
                <a:ea typeface="Times New Roman" panose="02020603050405020304" pitchFamily="18" charset="0"/>
              </a:rPr>
              <a:t>Le Secrétaire Général est tenu d’informer, dans le même temps, l’Instance Nationale et si celle-ci est constituée, l’instance départementale</a:t>
            </a:r>
            <a:endParaRPr lang="fr-FR" sz="3600"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13</a:t>
            </a:fld>
            <a:endParaRPr lang="fr-FR"/>
          </a:p>
        </p:txBody>
      </p:sp>
    </p:spTree>
    <p:extLst>
      <p:ext uri="{BB962C8B-B14F-4D97-AF65-F5344CB8AC3E}">
        <p14:creationId xmlns="" xmlns:p14="http://schemas.microsoft.com/office/powerpoint/2010/main" val="259297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alpha val="86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397C3F0-0470-4D24-9533-2771296DE6EA}"/>
              </a:ext>
            </a:extLst>
          </p:cNvPr>
          <p:cNvSpPr>
            <a:spLocks noGrp="1"/>
          </p:cNvSpPr>
          <p:nvPr>
            <p:ph type="title"/>
          </p:nvPr>
        </p:nvSpPr>
        <p:spPr/>
        <p:txBody>
          <a:bodyPr/>
          <a:lstStyle/>
          <a:p>
            <a:r>
              <a:rPr lang="fr-FR" b="1" dirty="0">
                <a:solidFill>
                  <a:schemeClr val="accent1">
                    <a:lumMod val="75000"/>
                  </a:schemeClr>
                </a:solidFill>
              </a:rPr>
              <a:t>Les relations avec les élus - DGS -RH - Personne </a:t>
            </a:r>
            <a:r>
              <a:rPr lang="fr-FR" b="1" dirty="0" err="1">
                <a:solidFill>
                  <a:schemeClr val="accent1">
                    <a:lumMod val="75000"/>
                  </a:schemeClr>
                </a:solidFill>
              </a:rPr>
              <a:t>référente</a:t>
            </a:r>
            <a:r>
              <a:rPr lang="fr-FR" b="1" dirty="0">
                <a:solidFill>
                  <a:schemeClr val="accent1">
                    <a:lumMod val="75000"/>
                  </a:schemeClr>
                </a:solidFill>
              </a:rPr>
              <a:t> </a:t>
            </a:r>
            <a:r>
              <a:rPr lang="fr-FR" b="1" dirty="0" smtClean="0">
                <a:solidFill>
                  <a:schemeClr val="accent1">
                    <a:lumMod val="75000"/>
                  </a:schemeClr>
                </a:solidFill>
              </a:rPr>
              <a:t>de </a:t>
            </a:r>
            <a:r>
              <a:rPr lang="fr-FR" b="1" dirty="0">
                <a:solidFill>
                  <a:schemeClr val="accent1">
                    <a:lumMod val="75000"/>
                  </a:schemeClr>
                </a:solidFill>
              </a:rPr>
              <a:t>la collectivité</a:t>
            </a:r>
          </a:p>
        </p:txBody>
      </p:sp>
      <p:sp>
        <p:nvSpPr>
          <p:cNvPr id="3" name="Espace réservé du contenu 2">
            <a:extLst>
              <a:ext uri="{FF2B5EF4-FFF2-40B4-BE49-F238E27FC236}">
                <a16:creationId xmlns="" xmlns:a16="http://schemas.microsoft.com/office/drawing/2014/main" id="{6856F245-82AB-43F6-98F5-0208A682930F}"/>
              </a:ext>
            </a:extLst>
          </p:cNvPr>
          <p:cNvSpPr>
            <a:spLocks noGrp="1"/>
          </p:cNvSpPr>
          <p:nvPr>
            <p:ph idx="1"/>
          </p:nvPr>
        </p:nvSpPr>
        <p:spPr/>
        <p:txBody>
          <a:bodyPr/>
          <a:lstStyle/>
          <a:p>
            <a:r>
              <a:rPr lang="fr-FR" dirty="0" smtClean="0"/>
              <a:t>Identifier la personne chargée des relations avec le syndicat,</a:t>
            </a:r>
          </a:p>
          <a:p>
            <a:r>
              <a:rPr lang="fr-FR" dirty="0" smtClean="0"/>
              <a:t>Chaque réunion doit, dans la mesure du possible faire l’objet d’un écrit qui relate : </a:t>
            </a:r>
          </a:p>
          <a:p>
            <a:pPr lvl="1"/>
            <a:r>
              <a:rPr lang="fr-FR" dirty="0" smtClean="0"/>
              <a:t>La date, l’heure, le lieu et l’objet de la réunion</a:t>
            </a:r>
          </a:p>
          <a:p>
            <a:pPr lvl="1"/>
            <a:r>
              <a:rPr lang="fr-FR" dirty="0" smtClean="0"/>
              <a:t>La problématique soulevée</a:t>
            </a:r>
          </a:p>
          <a:p>
            <a:pPr lvl="1"/>
            <a:r>
              <a:rPr lang="fr-FR" dirty="0" smtClean="0"/>
              <a:t>Les solutions proposées par le syndicat, </a:t>
            </a:r>
          </a:p>
          <a:p>
            <a:pPr lvl="1"/>
            <a:r>
              <a:rPr lang="fr-FR" dirty="0" smtClean="0"/>
              <a:t>Les solutions adoptées</a:t>
            </a:r>
          </a:p>
          <a:p>
            <a:pPr lvl="1"/>
            <a:r>
              <a:rPr lang="fr-FR" dirty="0" smtClean="0"/>
              <a:t>Le suivi envisagé</a:t>
            </a:r>
          </a:p>
          <a:p>
            <a:pPr marL="457200" lvl="1" indent="0" algn="ctr">
              <a:buNone/>
            </a:pPr>
            <a:r>
              <a:rPr lang="fr-FR" dirty="0" smtClean="0">
                <a:solidFill>
                  <a:srgbClr val="FF0000"/>
                </a:solidFill>
              </a:rPr>
              <a:t>ATTENTION</a:t>
            </a:r>
          </a:p>
          <a:p>
            <a:pPr marL="457200" lvl="1" indent="0" algn="ctr">
              <a:buNone/>
            </a:pPr>
            <a:r>
              <a:rPr lang="fr-FR" dirty="0" smtClean="0">
                <a:solidFill>
                  <a:srgbClr val="FF0000"/>
                </a:solidFill>
              </a:rPr>
              <a:t>Ne jamais oublier que le « patron » est l’autorité territoriale.</a:t>
            </a:r>
          </a:p>
          <a:p>
            <a:pPr marL="457200" lvl="1" indent="0">
              <a:buNone/>
            </a:pPr>
            <a:endParaRPr lang="fr-FR" dirty="0"/>
          </a:p>
        </p:txBody>
      </p:sp>
      <p:sp>
        <p:nvSpPr>
          <p:cNvPr id="4" name="Espace réservé du pied de page 3"/>
          <p:cNvSpPr>
            <a:spLocks noGrp="1"/>
          </p:cNvSpPr>
          <p:nvPr>
            <p:ph type="ftr" sz="quarter" idx="11"/>
          </p:nvPr>
        </p:nvSpPr>
        <p:spPr/>
        <p:txBody>
          <a:bodyPr/>
          <a:lstStyle/>
          <a:p>
            <a:r>
              <a:rPr lang="fr-FR" dirty="0" smtClean="0"/>
              <a:t>SAFPT -Formation des représentants syndicaux - 2021</a:t>
            </a:r>
            <a:endParaRPr lang="fr-FR" dirty="0"/>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14</a:t>
            </a:fld>
            <a:endParaRPr lang="fr-FR"/>
          </a:p>
        </p:txBody>
      </p:sp>
    </p:spTree>
    <p:extLst>
      <p:ext uri="{BB962C8B-B14F-4D97-AF65-F5344CB8AC3E}">
        <p14:creationId xmlns="" xmlns:p14="http://schemas.microsoft.com/office/powerpoint/2010/main" val="2852941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6F10146-850D-4976-98C0-01E27C1AF7BC}"/>
              </a:ext>
            </a:extLst>
          </p:cNvPr>
          <p:cNvSpPr>
            <a:spLocks noGrp="1"/>
          </p:cNvSpPr>
          <p:nvPr>
            <p:ph type="title"/>
          </p:nvPr>
        </p:nvSpPr>
        <p:spPr>
          <a:xfrm>
            <a:off x="838200" y="402703"/>
            <a:ext cx="10515600" cy="1325563"/>
          </a:xfrm>
        </p:spPr>
        <p:txBody>
          <a:bodyPr/>
          <a:lstStyle/>
          <a:p>
            <a:r>
              <a:rPr lang="fr-FR" b="1" dirty="0">
                <a:solidFill>
                  <a:schemeClr val="accent1">
                    <a:lumMod val="75000"/>
                  </a:schemeClr>
                </a:solidFill>
              </a:rPr>
              <a:t>Les outils à disposition des secrétaires de section et leur utilisation</a:t>
            </a:r>
          </a:p>
        </p:txBody>
      </p:sp>
      <p:sp>
        <p:nvSpPr>
          <p:cNvPr id="3" name="Espace réservé du contenu 2">
            <a:extLst>
              <a:ext uri="{FF2B5EF4-FFF2-40B4-BE49-F238E27FC236}">
                <a16:creationId xmlns="" xmlns:a16="http://schemas.microsoft.com/office/drawing/2014/main" id="{E82B33FC-7611-49F0-A433-3047C8146A77}"/>
              </a:ext>
            </a:extLst>
          </p:cNvPr>
          <p:cNvSpPr>
            <a:spLocks noGrp="1"/>
          </p:cNvSpPr>
          <p:nvPr>
            <p:ph idx="1"/>
          </p:nvPr>
        </p:nvSpPr>
        <p:spPr/>
        <p:txBody>
          <a:bodyPr>
            <a:normAutofit lnSpcReduction="10000"/>
          </a:bodyPr>
          <a:lstStyle/>
          <a:p>
            <a:r>
              <a:rPr lang="fr-FR" dirty="0" smtClean="0"/>
              <a:t>Le registre santé sécurité</a:t>
            </a:r>
          </a:p>
          <a:p>
            <a:r>
              <a:rPr lang="fr-FR" dirty="0" smtClean="0"/>
              <a:t>Le règlement intérieur </a:t>
            </a:r>
          </a:p>
          <a:p>
            <a:r>
              <a:rPr lang="fr-FR" dirty="0" smtClean="0"/>
              <a:t>Le Document Unique et d’Évaluation </a:t>
            </a:r>
            <a:r>
              <a:rPr lang="fr-FR" dirty="0"/>
              <a:t>des </a:t>
            </a:r>
            <a:r>
              <a:rPr lang="fr-FR" dirty="0" smtClean="0"/>
              <a:t>Risques (DUER</a:t>
            </a:r>
            <a:r>
              <a:rPr lang="fr-FR" dirty="0"/>
              <a:t>)</a:t>
            </a:r>
            <a:endParaRPr lang="fr-FR" dirty="0" smtClean="0"/>
          </a:p>
          <a:p>
            <a:r>
              <a:rPr lang="fr-FR" dirty="0" smtClean="0"/>
              <a:t>Les Lignes </a:t>
            </a:r>
            <a:r>
              <a:rPr lang="fr-FR" dirty="0"/>
              <a:t>D</a:t>
            </a:r>
            <a:r>
              <a:rPr lang="fr-FR" dirty="0" smtClean="0"/>
              <a:t>irectrices de Gestion (LDG)</a:t>
            </a:r>
          </a:p>
          <a:p>
            <a:r>
              <a:rPr lang="fr-FR" dirty="0" smtClean="0"/>
              <a:t>L’organigramme </a:t>
            </a:r>
          </a:p>
          <a:p>
            <a:r>
              <a:rPr lang="fr-FR" dirty="0" smtClean="0"/>
              <a:t>Les fiches de poste (fournis par les agents)</a:t>
            </a:r>
          </a:p>
          <a:p>
            <a:r>
              <a:rPr lang="fr-FR" dirty="0" smtClean="0"/>
              <a:t>Tous documents relatifs à l’organisation devant faire l’objet d’une consultation au CT</a:t>
            </a:r>
          </a:p>
          <a:p>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15</a:t>
            </a:fld>
            <a:endParaRPr lang="fr-FR"/>
          </a:p>
        </p:txBody>
      </p:sp>
    </p:spTree>
    <p:extLst>
      <p:ext uri="{BB962C8B-B14F-4D97-AF65-F5344CB8AC3E}">
        <p14:creationId xmlns="" xmlns:p14="http://schemas.microsoft.com/office/powerpoint/2010/main" val="3990360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E6D4670-28B2-453C-8E94-672B7E415D35}"/>
              </a:ext>
            </a:extLst>
          </p:cNvPr>
          <p:cNvSpPr>
            <a:spLocks noGrp="1"/>
          </p:cNvSpPr>
          <p:nvPr>
            <p:ph type="title" idx="4294967295"/>
          </p:nvPr>
        </p:nvSpPr>
        <p:spPr>
          <a:xfrm>
            <a:off x="0" y="0"/>
            <a:ext cx="10515600" cy="1325563"/>
          </a:xfrm>
        </p:spPr>
        <p:txBody>
          <a:bodyPr/>
          <a:lstStyle/>
          <a:p>
            <a:r>
              <a:rPr lang="fr-FR" b="1" dirty="0">
                <a:solidFill>
                  <a:schemeClr val="accent1">
                    <a:lumMod val="75000"/>
                  </a:schemeClr>
                </a:solidFill>
              </a:rPr>
              <a:t>La liberté </a:t>
            </a:r>
            <a:r>
              <a:rPr lang="fr-FR" b="1" dirty="0" smtClean="0">
                <a:solidFill>
                  <a:schemeClr val="accent1">
                    <a:lumMod val="75000"/>
                  </a:schemeClr>
                </a:solidFill>
              </a:rPr>
              <a:t>syndicale (rappel)</a:t>
            </a:r>
            <a:endParaRPr lang="fr-FR" b="1" dirty="0">
              <a:solidFill>
                <a:schemeClr val="accent1">
                  <a:lumMod val="75000"/>
                </a:schemeClr>
              </a:solidFill>
            </a:endParaRPr>
          </a:p>
        </p:txBody>
      </p:sp>
      <p:sp>
        <p:nvSpPr>
          <p:cNvPr id="4" name="Rectangle 3"/>
          <p:cNvSpPr/>
          <p:nvPr/>
        </p:nvSpPr>
        <p:spPr>
          <a:xfrm>
            <a:off x="262484" y="1010245"/>
            <a:ext cx="11032177" cy="5847755"/>
          </a:xfrm>
          <a:prstGeom prst="rect">
            <a:avLst/>
          </a:prstGeom>
        </p:spPr>
        <p:txBody>
          <a:bodyPr wrap="square">
            <a:spAutoFit/>
          </a:bodyPr>
          <a:lstStyle/>
          <a:p>
            <a:pPr marL="228600" lvl="0" indent="-228600" algn="just">
              <a:lnSpc>
                <a:spcPct val="90000"/>
              </a:lnSpc>
              <a:spcBef>
                <a:spcPts val="1000"/>
              </a:spcBef>
              <a:buFont typeface="Arial" panose="020B0604020202020204" pitchFamily="34" charset="0"/>
              <a:buChar char="•"/>
            </a:pPr>
            <a:r>
              <a:rPr lang="fr-FR" dirty="0">
                <a:solidFill>
                  <a:srgbClr val="333333"/>
                </a:solidFill>
                <a:latin typeface="Droid Sans"/>
              </a:rPr>
              <a:t>Il s’agit d’une liberté constitutionnellement protégée, comportant deux grandes dimensions. </a:t>
            </a:r>
          </a:p>
          <a:p>
            <a:pPr marL="685800" lvl="1" indent="-228600" algn="just">
              <a:lnSpc>
                <a:spcPct val="90000"/>
              </a:lnSpc>
              <a:spcBef>
                <a:spcPts val="500"/>
              </a:spcBef>
              <a:buFont typeface="Arial" panose="020B0604020202020204" pitchFamily="34" charset="0"/>
              <a:buChar char="•"/>
            </a:pPr>
            <a:r>
              <a:rPr lang="fr-FR" dirty="0">
                <a:solidFill>
                  <a:srgbClr val="333333"/>
                </a:solidFill>
                <a:latin typeface="Droid Sans"/>
              </a:rPr>
              <a:t>la </a:t>
            </a:r>
            <a:r>
              <a:rPr lang="fr-FR" b="1" dirty="0">
                <a:solidFill>
                  <a:srgbClr val="333333"/>
                </a:solidFill>
                <a:latin typeface="Droid Sans"/>
              </a:rPr>
              <a:t>liberté individuelle</a:t>
            </a:r>
            <a:r>
              <a:rPr lang="fr-FR" dirty="0">
                <a:solidFill>
                  <a:srgbClr val="333333"/>
                </a:solidFill>
                <a:latin typeface="Droid Sans"/>
              </a:rPr>
              <a:t> de défendre ses droits et ses intérêts par l’adhésion au syndicat de son choix. </a:t>
            </a:r>
          </a:p>
          <a:p>
            <a:pPr marL="685800" lvl="1" indent="-228600" algn="just">
              <a:lnSpc>
                <a:spcPct val="90000"/>
              </a:lnSpc>
              <a:spcBef>
                <a:spcPts val="500"/>
              </a:spcBef>
              <a:buFont typeface="Arial" panose="020B0604020202020204" pitchFamily="34" charset="0"/>
              <a:buChar char="•"/>
            </a:pPr>
            <a:r>
              <a:rPr lang="fr-FR" dirty="0">
                <a:solidFill>
                  <a:srgbClr val="333333"/>
                </a:solidFill>
                <a:latin typeface="Droid Sans"/>
              </a:rPr>
              <a:t>la </a:t>
            </a:r>
            <a:r>
              <a:rPr lang="fr-FR" b="1" dirty="0">
                <a:solidFill>
                  <a:srgbClr val="333333"/>
                </a:solidFill>
                <a:latin typeface="Droid Sans"/>
              </a:rPr>
              <a:t>liberté collective</a:t>
            </a:r>
            <a:r>
              <a:rPr lang="fr-FR" dirty="0">
                <a:solidFill>
                  <a:srgbClr val="333333"/>
                </a:solidFill>
                <a:latin typeface="Droid Sans"/>
              </a:rPr>
              <a:t> de créer un syndicat professionnel.</a:t>
            </a:r>
          </a:p>
          <a:p>
            <a:pPr marL="228600" lvl="0" indent="-228600" algn="just">
              <a:lnSpc>
                <a:spcPct val="90000"/>
              </a:lnSpc>
              <a:spcBef>
                <a:spcPts val="1000"/>
              </a:spcBef>
              <a:buFont typeface="Arial" panose="020B0604020202020204" pitchFamily="34" charset="0"/>
              <a:buChar char="•"/>
            </a:pPr>
            <a:r>
              <a:rPr lang="fr-FR" b="1" dirty="0">
                <a:solidFill>
                  <a:srgbClr val="333333"/>
                </a:solidFill>
                <a:latin typeface="Droid Sans"/>
              </a:rPr>
              <a:t>La loi du 21 mars 1884</a:t>
            </a:r>
            <a:r>
              <a:rPr lang="fr-FR" dirty="0">
                <a:solidFill>
                  <a:srgbClr val="333333"/>
                </a:solidFill>
                <a:latin typeface="Droid Sans"/>
              </a:rPr>
              <a:t> reconnaît expressément la liberté syndicale. Celle-ci est pleinement consacrée par </a:t>
            </a:r>
            <a:r>
              <a:rPr lang="fr-FR" b="1" dirty="0">
                <a:solidFill>
                  <a:srgbClr val="333333"/>
                </a:solidFill>
                <a:latin typeface="Droid Sans"/>
              </a:rPr>
              <a:t>l’alinéa 6 du Préambule de la Constitution de 1946</a:t>
            </a:r>
            <a:r>
              <a:rPr lang="fr-FR" dirty="0">
                <a:solidFill>
                  <a:srgbClr val="333333"/>
                </a:solidFill>
                <a:latin typeface="Droid Sans"/>
              </a:rPr>
              <a:t> qui énonce que « </a:t>
            </a:r>
            <a:r>
              <a:rPr lang="fr-FR" i="1" dirty="0">
                <a:solidFill>
                  <a:srgbClr val="333333"/>
                </a:solidFill>
                <a:latin typeface="Droid Sans"/>
              </a:rPr>
              <a:t>tout homme peut défendre ses droits et ses intérêts par l’action syndicale et adhère au syndicat de son choix </a:t>
            </a:r>
            <a:r>
              <a:rPr lang="fr-FR" dirty="0">
                <a:solidFill>
                  <a:srgbClr val="333333"/>
                </a:solidFill>
                <a:latin typeface="Droid Sans"/>
              </a:rPr>
              <a:t>».</a:t>
            </a:r>
          </a:p>
          <a:p>
            <a:pPr marL="228600" lvl="0" indent="-228600" algn="just">
              <a:lnSpc>
                <a:spcPct val="90000"/>
              </a:lnSpc>
              <a:spcBef>
                <a:spcPts val="1000"/>
              </a:spcBef>
              <a:buFont typeface="Arial" panose="020B0604020202020204" pitchFamily="34" charset="0"/>
              <a:buChar char="•"/>
            </a:pPr>
            <a:r>
              <a:rPr lang="fr-FR" dirty="0">
                <a:solidFill>
                  <a:srgbClr val="333333"/>
                </a:solidFill>
                <a:latin typeface="Droid Sans"/>
              </a:rPr>
              <a:t> Le Conseil constitutionnel lui a conféré valeur constitutionnelle en intégrant le préambule au bloc de constitutionnalité dans sa décision du 16 juillet 1971. La solution a été confirmée par une décision du 25 juillet 1989.</a:t>
            </a:r>
          </a:p>
          <a:p>
            <a:pPr marL="228600" lvl="0" indent="-228600" algn="just">
              <a:lnSpc>
                <a:spcPct val="90000"/>
              </a:lnSpc>
              <a:spcBef>
                <a:spcPts val="1000"/>
              </a:spcBef>
              <a:buFont typeface="Arial" panose="020B0604020202020204" pitchFamily="34" charset="0"/>
              <a:buChar char="•"/>
            </a:pPr>
            <a:r>
              <a:rPr lang="fr-FR" dirty="0">
                <a:solidFill>
                  <a:srgbClr val="333333"/>
                </a:solidFill>
                <a:latin typeface="Droid Sans"/>
              </a:rPr>
              <a:t>La liberté syndicale fait également l’objet d’une protection internationale, tant au niveau de l’Organisation internationale du travail (OIT) qu’au plan européen. La </a:t>
            </a:r>
            <a:r>
              <a:rPr lang="fr-FR" b="1" dirty="0">
                <a:solidFill>
                  <a:srgbClr val="333333"/>
                </a:solidFill>
                <a:latin typeface="Droid Sans"/>
              </a:rPr>
              <a:t>Convention de l’OIT n°87 du 9 juillet 1948</a:t>
            </a:r>
            <a:r>
              <a:rPr lang="fr-FR" dirty="0">
                <a:solidFill>
                  <a:srgbClr val="333333"/>
                </a:solidFill>
                <a:latin typeface="Droid Sans"/>
              </a:rPr>
              <a:t> consacre la liberté syndicale dans ses deux dimensions, individuelle et collective. .</a:t>
            </a:r>
          </a:p>
          <a:p>
            <a:pPr marL="228600" lvl="0" indent="-228600" algn="just">
              <a:lnSpc>
                <a:spcPct val="90000"/>
              </a:lnSpc>
              <a:spcBef>
                <a:spcPts val="1000"/>
              </a:spcBef>
              <a:buFont typeface="Arial" panose="020B0604020202020204" pitchFamily="34" charset="0"/>
              <a:buChar char="•"/>
            </a:pPr>
            <a:r>
              <a:rPr lang="fr-FR" dirty="0">
                <a:solidFill>
                  <a:srgbClr val="333333"/>
                </a:solidFill>
                <a:latin typeface="Droid Sans"/>
              </a:rPr>
              <a:t>Au plan européen, la liberté syndicale est proclamée par la </a:t>
            </a:r>
            <a:r>
              <a:rPr lang="fr-FR" b="1" dirty="0">
                <a:solidFill>
                  <a:srgbClr val="333333"/>
                </a:solidFill>
                <a:latin typeface="Droid Sans"/>
              </a:rPr>
              <a:t>Convention européenne de sauvegarde des droits de l’homme</a:t>
            </a:r>
            <a:r>
              <a:rPr lang="fr-FR" dirty="0">
                <a:solidFill>
                  <a:srgbClr val="333333"/>
                </a:solidFill>
                <a:latin typeface="Droid Sans"/>
              </a:rPr>
              <a:t> dans son </a:t>
            </a:r>
            <a:r>
              <a:rPr lang="fr-FR" b="1" dirty="0">
                <a:solidFill>
                  <a:srgbClr val="333333"/>
                </a:solidFill>
                <a:latin typeface="Droid Sans"/>
              </a:rPr>
              <a:t>article 11 alinéa 1</a:t>
            </a:r>
            <a:r>
              <a:rPr lang="fr-FR" dirty="0">
                <a:solidFill>
                  <a:srgbClr val="333333"/>
                </a:solidFill>
                <a:latin typeface="Droid Sans"/>
              </a:rPr>
              <a:t> : « </a:t>
            </a:r>
            <a:r>
              <a:rPr lang="fr-FR" i="1" dirty="0">
                <a:solidFill>
                  <a:srgbClr val="333333"/>
                </a:solidFill>
                <a:latin typeface="Droid Sans"/>
              </a:rPr>
              <a:t>Toute personne a droit à la liberté de réunion pacifique et à la liberté d’association, y compris le droit de fonder avec d’autres des syndicats et de s’affilier à des syndicats pour la défense de ses intérêts.</a:t>
            </a:r>
            <a:r>
              <a:rPr lang="fr-FR" dirty="0">
                <a:solidFill>
                  <a:srgbClr val="333333"/>
                </a:solidFill>
                <a:latin typeface="Droid Sans"/>
              </a:rPr>
              <a:t> ». </a:t>
            </a:r>
          </a:p>
          <a:p>
            <a:pPr marL="228600" lvl="0" indent="-228600" algn="just">
              <a:lnSpc>
                <a:spcPct val="90000"/>
              </a:lnSpc>
              <a:spcBef>
                <a:spcPts val="1000"/>
              </a:spcBef>
              <a:buFont typeface="Arial" panose="020B0604020202020204" pitchFamily="34" charset="0"/>
              <a:buChar char="•"/>
            </a:pPr>
            <a:r>
              <a:rPr lang="fr-FR" dirty="0">
                <a:solidFill>
                  <a:srgbClr val="333333"/>
                </a:solidFill>
                <a:latin typeface="Droid Sans"/>
              </a:rPr>
              <a:t>La liberté syndicale est posée par </a:t>
            </a:r>
            <a:r>
              <a:rPr lang="fr-FR" b="1" dirty="0">
                <a:solidFill>
                  <a:srgbClr val="333333"/>
                </a:solidFill>
                <a:latin typeface="Droid Sans"/>
              </a:rPr>
              <a:t>l’article 5 de la Charte sociale européenne</a:t>
            </a:r>
            <a:r>
              <a:rPr lang="fr-FR" dirty="0">
                <a:solidFill>
                  <a:srgbClr val="333333"/>
                </a:solidFill>
                <a:latin typeface="Droid Sans"/>
              </a:rPr>
              <a:t> du 18 octobre 1961 et par </a:t>
            </a:r>
            <a:r>
              <a:rPr lang="fr-FR" b="1" dirty="0">
                <a:solidFill>
                  <a:srgbClr val="333333"/>
                </a:solidFill>
                <a:latin typeface="Droid Sans"/>
              </a:rPr>
              <a:t>l’article 11 de la Charte communautaire des droits sociaux fondamentaux des travailleurs</a:t>
            </a:r>
            <a:r>
              <a:rPr lang="fr-FR" dirty="0">
                <a:solidFill>
                  <a:srgbClr val="333333"/>
                </a:solidFill>
                <a:latin typeface="Droid Sans"/>
              </a:rPr>
              <a:t> du 9 décembre 1989.</a:t>
            </a: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16</a:t>
            </a:fld>
            <a:endParaRPr lang="fr-FR"/>
          </a:p>
        </p:txBody>
      </p:sp>
    </p:spTree>
    <p:extLst>
      <p:ext uri="{BB962C8B-B14F-4D97-AF65-F5344CB8AC3E}">
        <p14:creationId xmlns="" xmlns:p14="http://schemas.microsoft.com/office/powerpoint/2010/main" val="3163434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FF0756-FD39-4AC5-9072-44C3F6DA5285}"/>
              </a:ext>
            </a:extLst>
          </p:cNvPr>
          <p:cNvSpPr>
            <a:spLocks noGrp="1"/>
          </p:cNvSpPr>
          <p:nvPr>
            <p:ph type="title"/>
          </p:nvPr>
        </p:nvSpPr>
        <p:spPr/>
        <p:txBody>
          <a:bodyPr>
            <a:normAutofit fontScale="90000"/>
          </a:bodyPr>
          <a:lstStyle/>
          <a:p>
            <a:pPr>
              <a:lnSpc>
                <a:spcPct val="100000"/>
              </a:lnSpc>
              <a:spcBef>
                <a:spcPts val="0"/>
              </a:spcBef>
            </a:pPr>
            <a:r>
              <a:rPr lang="fr-FR" dirty="0">
                <a:solidFill>
                  <a:schemeClr val="accent1">
                    <a:lumMod val="75000"/>
                  </a:schemeClr>
                </a:solidFill>
              </a:rPr>
              <a:t>Conditions d'exercice</a:t>
            </a:r>
            <a:r>
              <a:rPr lang="fr-FR" dirty="0"/>
              <a:t/>
            </a:r>
            <a:br>
              <a:rPr lang="fr-FR" dirty="0"/>
            </a:br>
            <a:r>
              <a:rPr lang="fr-FR" sz="1200" dirty="0"/>
              <a:t>Loi n° 84-53 du 26 janvier 1984 modifiée, et ses articles 100 et 57-7°,</a:t>
            </a:r>
            <a:br>
              <a:rPr lang="fr-FR" sz="1200" dirty="0"/>
            </a:br>
            <a:r>
              <a:rPr lang="fr-FR" sz="1200" dirty="0"/>
              <a:t>Décret n° 85-397 du 3 avril 1985 modifié relatif à l'exercice du droit syndical dans la fonction publique territoriale</a:t>
            </a:r>
            <a:r>
              <a:rPr lang="fr-FR" dirty="0"/>
              <a:t/>
            </a:r>
            <a:br>
              <a:rPr lang="fr-FR" dirty="0"/>
            </a:br>
            <a:endParaRPr lang="fr-FR" dirty="0"/>
          </a:p>
        </p:txBody>
      </p:sp>
      <p:sp>
        <p:nvSpPr>
          <p:cNvPr id="3" name="Espace réservé du contenu 2">
            <a:extLst>
              <a:ext uri="{FF2B5EF4-FFF2-40B4-BE49-F238E27FC236}">
                <a16:creationId xmlns="" xmlns:a16="http://schemas.microsoft.com/office/drawing/2014/main" id="{E258FB1D-EF1B-4BE8-BCA4-95F9B4187B3E}"/>
              </a:ext>
            </a:extLst>
          </p:cNvPr>
          <p:cNvSpPr>
            <a:spLocks noGrp="1"/>
          </p:cNvSpPr>
          <p:nvPr>
            <p:ph idx="1"/>
          </p:nvPr>
        </p:nvSpPr>
        <p:spPr>
          <a:xfrm>
            <a:off x="838200" y="2506662"/>
            <a:ext cx="10515600" cy="4351338"/>
          </a:xfrm>
        </p:spPr>
        <p:txBody>
          <a:bodyPr/>
          <a:lstStyle/>
          <a:p>
            <a:pPr marL="0" indent="0" algn="just">
              <a:buNone/>
            </a:pPr>
            <a:r>
              <a:rPr lang="fr-FR" dirty="0"/>
              <a:t>La réglementation prévoit plusieurs dispositifs pour faciliter l'exercice du droit syndical dans les collectivités et établissements publics territoriaux. </a:t>
            </a:r>
            <a:endParaRPr lang="fr-FR" dirty="0" smtClean="0"/>
          </a:p>
          <a:p>
            <a:pPr marL="0" indent="0" algn="just">
              <a:buNone/>
            </a:pPr>
            <a:r>
              <a:rPr lang="fr-FR" dirty="0" smtClean="0"/>
              <a:t>Ces </a:t>
            </a:r>
            <a:r>
              <a:rPr lang="fr-FR" dirty="0"/>
              <a:t>dispositifs sont mutualisés par l'intermédiaire des centres de gestion, notamment pour les structures publiques territoriales comptant moins de 50 agents.</a:t>
            </a:r>
          </a:p>
          <a:p>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17</a:t>
            </a:fld>
            <a:endParaRPr lang="fr-FR"/>
          </a:p>
        </p:txBody>
      </p:sp>
    </p:spTree>
    <p:extLst>
      <p:ext uri="{BB962C8B-B14F-4D97-AF65-F5344CB8AC3E}">
        <p14:creationId xmlns="" xmlns:p14="http://schemas.microsoft.com/office/powerpoint/2010/main" val="154355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FF0756-FD39-4AC5-9072-44C3F6DA5285}"/>
              </a:ext>
            </a:extLst>
          </p:cNvPr>
          <p:cNvSpPr>
            <a:spLocks noGrp="1"/>
          </p:cNvSpPr>
          <p:nvPr>
            <p:ph type="title"/>
          </p:nvPr>
        </p:nvSpPr>
        <p:spPr/>
        <p:txBody>
          <a:bodyPr>
            <a:normAutofit fontScale="90000"/>
          </a:bodyPr>
          <a:lstStyle/>
          <a:p>
            <a:pPr>
              <a:lnSpc>
                <a:spcPct val="100000"/>
              </a:lnSpc>
              <a:spcBef>
                <a:spcPts val="0"/>
              </a:spcBef>
            </a:pPr>
            <a:r>
              <a:rPr lang="fr-FR" sz="4900" b="1" dirty="0">
                <a:solidFill>
                  <a:schemeClr val="accent1">
                    <a:lumMod val="75000"/>
                  </a:schemeClr>
                </a:solidFill>
              </a:rPr>
              <a:t>Conditions d'exercice</a:t>
            </a:r>
            <a:r>
              <a:rPr lang="fr-FR" dirty="0"/>
              <a:t/>
            </a:r>
            <a:br>
              <a:rPr lang="fr-FR" dirty="0"/>
            </a:br>
            <a:r>
              <a:rPr lang="fr-FR" sz="1200" dirty="0"/>
              <a:t>Loi n° 84-53 du 26 janvier 1984 modifiée, et ses articles 100 et 57-7°,</a:t>
            </a:r>
            <a:br>
              <a:rPr lang="fr-FR" sz="1200" dirty="0"/>
            </a:br>
            <a:r>
              <a:rPr lang="fr-FR" sz="1200" dirty="0"/>
              <a:t>Décret n° 85-397 du 3 avril 1985 modifié relatif à l'exercice du droit syndical dans la fonction publique territoriale</a:t>
            </a:r>
            <a:r>
              <a:rPr lang="fr-FR" dirty="0"/>
              <a:t/>
            </a:r>
            <a:br>
              <a:rPr lang="fr-FR" dirty="0"/>
            </a:br>
            <a:endParaRPr lang="fr-FR" dirty="0"/>
          </a:p>
        </p:txBody>
      </p:sp>
      <p:sp>
        <p:nvSpPr>
          <p:cNvPr id="3" name="Espace réservé du contenu 2">
            <a:extLst>
              <a:ext uri="{FF2B5EF4-FFF2-40B4-BE49-F238E27FC236}">
                <a16:creationId xmlns="" xmlns:a16="http://schemas.microsoft.com/office/drawing/2014/main" id="{E258FB1D-EF1B-4BE8-BCA4-95F9B4187B3E}"/>
              </a:ext>
            </a:extLst>
          </p:cNvPr>
          <p:cNvSpPr>
            <a:spLocks noGrp="1"/>
          </p:cNvSpPr>
          <p:nvPr>
            <p:ph idx="1"/>
          </p:nvPr>
        </p:nvSpPr>
        <p:spPr>
          <a:xfrm>
            <a:off x="838200" y="1825624"/>
            <a:ext cx="10515600" cy="4530725"/>
          </a:xfrm>
        </p:spPr>
        <p:txBody>
          <a:bodyPr>
            <a:normAutofit fontScale="55000" lnSpcReduction="20000"/>
          </a:bodyPr>
          <a:lstStyle/>
          <a:p>
            <a:pPr marL="0" indent="0">
              <a:buNone/>
            </a:pPr>
            <a:r>
              <a:rPr lang="fr-FR" sz="4500" b="1" dirty="0">
                <a:solidFill>
                  <a:schemeClr val="accent2">
                    <a:lumMod val="75000"/>
                  </a:schemeClr>
                </a:solidFill>
              </a:rPr>
              <a:t>Mise à disposition d'un local syndical</a:t>
            </a:r>
          </a:p>
          <a:p>
            <a:r>
              <a:rPr lang="fr-FR" sz="3300" dirty="0"/>
              <a:t>Les collectivités et établissements </a:t>
            </a:r>
            <a:r>
              <a:rPr lang="fr-FR" sz="3300" b="1" dirty="0"/>
              <a:t>employant au moins 50 agents</a:t>
            </a:r>
            <a:r>
              <a:rPr lang="fr-FR" sz="3300" dirty="0"/>
              <a:t> doivent mettre à la disposition des organisations syndicales </a:t>
            </a:r>
            <a:r>
              <a:rPr lang="fr-FR" sz="3300" dirty="0" smtClean="0"/>
              <a:t>représentatives* qui </a:t>
            </a:r>
            <a:r>
              <a:rPr lang="fr-FR" sz="3300" dirty="0"/>
              <a:t>le demandent des locaux à usage de bureaux, ou, à défaut, leur verser une subvention pour leur permettre de louer un local.</a:t>
            </a:r>
          </a:p>
          <a:p>
            <a:r>
              <a:rPr lang="fr-FR" sz="3300" dirty="0"/>
              <a:t>Pour les collectivités et établissements de moins de 50 agents, cette obligation est à la charge du centre de gestion.</a:t>
            </a:r>
          </a:p>
          <a:p>
            <a:r>
              <a:rPr lang="fr-FR" sz="3300" dirty="0"/>
              <a:t>Les locaux mis à disposition sont communs aux organisations syndicales ; cependant l'octroi de locaux distincts est obligatoire :</a:t>
            </a:r>
          </a:p>
          <a:p>
            <a:pPr lvl="1"/>
            <a:r>
              <a:rPr lang="fr-FR" sz="2900" dirty="0"/>
              <a:t>lorsque les effectifs du personnel de la collectivité ou de l'établissement sont supérieurs à 500 agents ;</a:t>
            </a:r>
          </a:p>
          <a:p>
            <a:pPr lvl="1"/>
            <a:r>
              <a:rPr lang="fr-FR" sz="2900" dirty="0"/>
              <a:t>lorsque les effectifs cumulés du personnel d'un centre de gestion et du personnel des collectivités ou des établissements qui lui sont affiliés sont supérieures à 500 agents.</a:t>
            </a:r>
          </a:p>
          <a:p>
            <a:r>
              <a:rPr lang="fr-FR" sz="3300" dirty="0"/>
              <a:t>Ces locaux doivent comporter les équipements, à la charge de la collectivité ou de l'établissement, nécessaires à l'exercice des activités syndicales : moyens de communication, de reproduction, ...</a:t>
            </a:r>
          </a:p>
          <a:p>
            <a:r>
              <a:rPr lang="fr-FR" sz="3300" dirty="0"/>
              <a:t>S'il est impossible de mettre des locaux équipés à la disposition des organisations syndicales représentatives, une subvention représentative des frais de location et d'équipement des locaux leur est versée par la collectivité ou l'établissement concerné.</a:t>
            </a:r>
          </a:p>
          <a:p>
            <a:pPr marL="0" indent="0">
              <a:buNone/>
            </a:pPr>
            <a:r>
              <a:rPr lang="fr-FR" sz="3300" b="1" i="1" dirty="0" smtClean="0"/>
              <a:t>*</a:t>
            </a:r>
            <a:r>
              <a:rPr lang="fr-FR" sz="3300" b="1" i="1" dirty="0" smtClean="0">
                <a:solidFill>
                  <a:srgbClr val="FF0000"/>
                </a:solidFill>
              </a:rPr>
              <a:t>représentation </a:t>
            </a:r>
            <a:r>
              <a:rPr lang="fr-FR" sz="3300" b="1" i="1" dirty="0">
                <a:solidFill>
                  <a:srgbClr val="FF0000"/>
                </a:solidFill>
              </a:rPr>
              <a:t>ayant au moins </a:t>
            </a:r>
            <a:r>
              <a:rPr lang="fr-FR" sz="3300" b="1" i="1" dirty="0" smtClean="0">
                <a:solidFill>
                  <a:srgbClr val="FF0000"/>
                </a:solidFill>
              </a:rPr>
              <a:t>1 </a:t>
            </a:r>
            <a:r>
              <a:rPr lang="fr-FR" sz="3300" b="1" i="1" dirty="0">
                <a:solidFill>
                  <a:srgbClr val="FF0000"/>
                </a:solidFill>
              </a:rPr>
              <a:t>siège au CSFPT ou un  siège dans les instances </a:t>
            </a:r>
            <a:r>
              <a:rPr lang="fr-FR" sz="3300" b="1" i="1" dirty="0" smtClean="0">
                <a:solidFill>
                  <a:srgbClr val="FF0000"/>
                </a:solidFill>
              </a:rPr>
              <a:t>locales. Si aucune de ces 2 conditions n’est remplie, un local peut toutefois être mis à disposition dans le cadre du dialogue social</a:t>
            </a:r>
            <a:endParaRPr lang="fr-FR" sz="3300" b="1" i="1" dirty="0">
              <a:solidFill>
                <a:srgbClr val="FF0000"/>
              </a:solidFill>
            </a:endParaRP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18</a:t>
            </a:fld>
            <a:endParaRPr lang="fr-FR"/>
          </a:p>
        </p:txBody>
      </p:sp>
    </p:spTree>
    <p:extLst>
      <p:ext uri="{BB962C8B-B14F-4D97-AF65-F5344CB8AC3E}">
        <p14:creationId xmlns="" xmlns:p14="http://schemas.microsoft.com/office/powerpoint/2010/main" val="1467740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FF0756-FD39-4AC5-9072-44C3F6DA5285}"/>
              </a:ext>
            </a:extLst>
          </p:cNvPr>
          <p:cNvSpPr>
            <a:spLocks noGrp="1"/>
          </p:cNvSpPr>
          <p:nvPr>
            <p:ph type="title"/>
          </p:nvPr>
        </p:nvSpPr>
        <p:spPr/>
        <p:txBody>
          <a:bodyPr>
            <a:normAutofit fontScale="90000"/>
          </a:bodyPr>
          <a:lstStyle/>
          <a:p>
            <a:pPr>
              <a:lnSpc>
                <a:spcPct val="100000"/>
              </a:lnSpc>
              <a:spcBef>
                <a:spcPts val="0"/>
              </a:spcBef>
            </a:pPr>
            <a:r>
              <a:rPr lang="fr-FR" b="1" dirty="0">
                <a:solidFill>
                  <a:schemeClr val="accent1">
                    <a:lumMod val="75000"/>
                  </a:schemeClr>
                </a:solidFill>
              </a:rPr>
              <a:t>Conditions d'exercice</a:t>
            </a:r>
            <a:r>
              <a:rPr lang="fr-FR" dirty="0"/>
              <a:t/>
            </a:r>
            <a:br>
              <a:rPr lang="fr-FR" dirty="0"/>
            </a:br>
            <a:r>
              <a:rPr lang="fr-FR" sz="1200" dirty="0"/>
              <a:t>Loi n° 84-53 du 26 janvier 1984 modifiée, et ses articles 100 et 57-7°,</a:t>
            </a:r>
            <a:br>
              <a:rPr lang="fr-FR" sz="1200" dirty="0"/>
            </a:br>
            <a:r>
              <a:rPr lang="fr-FR" sz="1200" dirty="0"/>
              <a:t>Décret n° 85-397 du 3 avril 1985 modifié relatif à l'exercice du droit syndical dans la fonction publique territoriale</a:t>
            </a:r>
            <a:r>
              <a:rPr lang="fr-FR" dirty="0"/>
              <a:t/>
            </a:r>
            <a:br>
              <a:rPr lang="fr-FR" dirty="0"/>
            </a:br>
            <a:endParaRPr lang="fr-FR" dirty="0"/>
          </a:p>
        </p:txBody>
      </p:sp>
      <p:sp>
        <p:nvSpPr>
          <p:cNvPr id="5" name="Rectangle 2">
            <a:extLst>
              <a:ext uri="{FF2B5EF4-FFF2-40B4-BE49-F238E27FC236}">
                <a16:creationId xmlns="" xmlns:a16="http://schemas.microsoft.com/office/drawing/2014/main" id="{BF8E00DE-A093-4C9A-A5F1-DB220ABBF7C2}"/>
              </a:ext>
            </a:extLst>
          </p:cNvPr>
          <p:cNvSpPr>
            <a:spLocks noGrp="1" noChangeArrowheads="1"/>
          </p:cNvSpPr>
          <p:nvPr>
            <p:ph idx="1"/>
          </p:nvPr>
        </p:nvSpPr>
        <p:spPr bwMode="auto">
          <a:xfrm>
            <a:off x="404038" y="1352555"/>
            <a:ext cx="11787962" cy="45858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accent2">
                    <a:lumMod val="75000"/>
                  </a:schemeClr>
                </a:solidFill>
                <a:effectLst/>
                <a:latin typeface="Arial" panose="020B0604020202020204" pitchFamily="34" charset="0"/>
              </a:rPr>
              <a:t>Conditions d'utilisation des technologies de l'information et de la communication (TIC</a:t>
            </a:r>
            <a:r>
              <a:rPr kumimoji="0" lang="fr-FR" altLang="fr-FR" b="1" i="0" u="none" strike="noStrike" cap="none" normalizeH="0" baseline="0" dirty="0" smtClean="0">
                <a:ln>
                  <a:noFill/>
                </a:ln>
                <a:solidFill>
                  <a:schemeClr val="accent2">
                    <a:lumMod val="75000"/>
                  </a:schemeClr>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Les organisations syndicales représentatives c'est-à-dire celles représentées au CT ou au CSFPT peuvent utiliser au sein d'une collectivité ou d'un établissement des technologies de l'information et de la communication </a:t>
            </a:r>
            <a:r>
              <a:rPr kumimoji="0" lang="fr-FR" altLang="fr-FR" sz="800" b="0" i="0" u="none" strike="noStrike" cap="none" normalizeH="0" baseline="0" dirty="0">
                <a:ln>
                  <a:noFill/>
                </a:ln>
                <a:solidFill>
                  <a:schemeClr val="tx1"/>
                </a:solidFill>
                <a:effectLst/>
                <a:latin typeface="Arial" panose="020B0604020202020204" pitchFamily="34" charset="0"/>
              </a:rPr>
              <a:t>(</a:t>
            </a:r>
            <a:r>
              <a:rPr kumimoji="0" lang="fr-FR" altLang="fr-FR" sz="1800" b="0" i="0" u="none" strike="noStrike" cap="none" normalizeH="0" baseline="0" dirty="0">
                <a:ln>
                  <a:noFill/>
                </a:ln>
                <a:solidFill>
                  <a:schemeClr val="tx1"/>
                </a:solidFill>
                <a:effectLst/>
                <a:latin typeface="Arial" panose="020B0604020202020204" pitchFamily="34" charset="0"/>
              </a:rPr>
              <a:t>TIC) ainsi que certaines données à caractère personnel contenues dans les traitements automatisés relatifs à la gestion des ressources humaines</a:t>
            </a:r>
            <a:r>
              <a:rPr kumimoji="0" lang="fr-FR" altLang="fr-FR" sz="1800" b="0" i="0" u="none" strike="noStrike" cap="none" normalizeH="0" baseline="0" dirty="0" smtClean="0">
                <a:ln>
                  <a:noFill/>
                </a:ln>
                <a:solidFill>
                  <a:schemeClr val="tx1"/>
                </a:solidFill>
                <a:effectLst/>
                <a:latin typeface="Arial" panose="020B0604020202020204" pitchFamily="34" charset="0"/>
              </a:rPr>
              <a:t>.</a:t>
            </a:r>
            <a:endParaRPr kumimoji="0" lang="fr-FR" altLang="fr-F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Les conditions d'utilisation des TIC doivent être déterminées par décision de l'autorité territoriale après avis du comité technique </a:t>
            </a:r>
            <a:r>
              <a:rPr kumimoji="0" lang="fr-FR" altLang="fr-FR" sz="1800" b="0" i="0" u="none" strike="noStrike" cap="none" normalizeH="0" baseline="0" dirty="0" smtClean="0">
                <a:ln>
                  <a:noFill/>
                </a:ln>
                <a:solidFill>
                  <a:schemeClr val="tx1"/>
                </a:solidFill>
                <a:effectLst/>
                <a:latin typeface="Arial" panose="020B0604020202020204" pitchFamily="34" charset="0"/>
              </a:rPr>
              <a:t>:</a:t>
            </a:r>
          </a:p>
          <a:p>
            <a:pPr marL="457200" lvl="1" indent="0" eaLnBrk="0" fontAlgn="base" hangingPunct="0">
              <a:lnSpc>
                <a:spcPct val="100000"/>
              </a:lnSpc>
              <a:spcBef>
                <a:spcPct val="0"/>
              </a:spcBef>
              <a:spcAft>
                <a:spcPct val="0"/>
              </a:spcAft>
              <a:buFontTx/>
              <a:buChar char="•"/>
            </a:pPr>
            <a:r>
              <a:rPr kumimoji="0" lang="fr-FR" altLang="fr-FR" sz="1400" b="0" i="0" u="none" strike="noStrike" cap="none" normalizeH="0" baseline="0" dirty="0" smtClean="0">
                <a:ln>
                  <a:noFill/>
                </a:ln>
                <a:solidFill>
                  <a:schemeClr val="tx1"/>
                </a:solidFill>
                <a:effectLst/>
                <a:latin typeface="Arial" panose="020B0604020202020204" pitchFamily="34" charset="0"/>
              </a:rPr>
              <a:t>dans </a:t>
            </a:r>
            <a:r>
              <a:rPr kumimoji="0" lang="fr-FR" altLang="fr-FR" sz="1400" b="0" i="0" u="none" strike="noStrike" cap="none" normalizeH="0" baseline="0" dirty="0">
                <a:ln>
                  <a:noFill/>
                </a:ln>
                <a:solidFill>
                  <a:schemeClr val="tx1"/>
                </a:solidFill>
                <a:effectLst/>
                <a:latin typeface="Arial" panose="020B0604020202020204" pitchFamily="34" charset="0"/>
              </a:rPr>
              <a:t>le respect de garanties de confidentialité, de libre choix, de non-discrimination ; </a:t>
            </a:r>
          </a:p>
          <a:p>
            <a:pPr marL="457200" lvl="1" indent="0" eaLnBrk="0" fontAlgn="base" hangingPunct="0">
              <a:lnSpc>
                <a:spcPct val="100000"/>
              </a:lnSpc>
              <a:spcBef>
                <a:spcPct val="0"/>
              </a:spcBef>
              <a:spcAft>
                <a:spcPct val="0"/>
              </a:spcAft>
              <a:buFontTx/>
              <a:buChar char="•"/>
            </a:pPr>
            <a:r>
              <a:rPr kumimoji="0" lang="fr-FR" altLang="fr-FR" sz="1400" b="0" i="0" u="none" strike="noStrike" cap="none" normalizeH="0" baseline="0" dirty="0">
                <a:ln>
                  <a:noFill/>
                </a:ln>
                <a:solidFill>
                  <a:schemeClr val="tx1"/>
                </a:solidFill>
                <a:effectLst/>
                <a:latin typeface="Arial" panose="020B0604020202020204" pitchFamily="34" charset="0"/>
              </a:rPr>
              <a:t>le cas échéant, cette décision précise les conditions dans lesquelles cette utilisation peut être réservée aux organisations syndicales représentantes, compte tenu des nécessités du service ou de contraintes particulières liées à l'objet des facilités ainsi accordées.</a:t>
            </a:r>
          </a:p>
          <a:p>
            <a:pPr marL="457200" lvl="1" indent="0" eaLnBrk="0" fontAlgn="base" hangingPunct="0">
              <a:lnSpc>
                <a:spcPct val="100000"/>
              </a:lnSpc>
              <a:spcBef>
                <a:spcPct val="0"/>
              </a:spcBef>
              <a:spcAft>
                <a:spcPct val="0"/>
              </a:spcAft>
              <a:buNone/>
            </a:pPr>
            <a:endParaRPr kumimoji="0" lang="fr-FR" altLang="fr-FR"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Pendant la période de six semaines précédant les élections à un organisme consultatif au sein duquel s'exerce la participation des agents, toute organisation syndicale dont la candidature a été reconnue recevable a accès à ces TIC et peut utiliser ces données dans le cadre du scrutin.</a:t>
            </a: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4" name="Espace réservé du numéro de diapositive 3"/>
          <p:cNvSpPr>
            <a:spLocks noGrp="1"/>
          </p:cNvSpPr>
          <p:nvPr>
            <p:ph type="sldNum" sz="quarter" idx="12"/>
          </p:nvPr>
        </p:nvSpPr>
        <p:spPr/>
        <p:txBody>
          <a:bodyPr/>
          <a:lstStyle/>
          <a:p>
            <a:fld id="{B5E892E2-E4AD-430F-992B-2A9C5C226132}" type="slidenum">
              <a:rPr lang="fr-FR" smtClean="0"/>
              <a:pPr/>
              <a:t>19</a:t>
            </a:fld>
            <a:endParaRPr lang="fr-FR"/>
          </a:p>
        </p:txBody>
      </p:sp>
    </p:spTree>
    <p:extLst>
      <p:ext uri="{BB962C8B-B14F-4D97-AF65-F5344CB8AC3E}">
        <p14:creationId xmlns="" xmlns:p14="http://schemas.microsoft.com/office/powerpoint/2010/main" val="4134846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0E03F17-5B94-42C3-893E-BE84F70658A4}"/>
              </a:ext>
            </a:extLst>
          </p:cNvPr>
          <p:cNvSpPr>
            <a:spLocks noGrp="1"/>
          </p:cNvSpPr>
          <p:nvPr>
            <p:ph type="title"/>
          </p:nvPr>
        </p:nvSpPr>
        <p:spPr>
          <a:xfrm>
            <a:off x="838200" y="205471"/>
            <a:ext cx="10515600" cy="1325563"/>
          </a:xfrm>
        </p:spPr>
        <p:txBody>
          <a:bodyPr/>
          <a:lstStyle/>
          <a:p>
            <a:r>
              <a:rPr lang="fr-FR" b="1" dirty="0">
                <a:solidFill>
                  <a:schemeClr val="accent1">
                    <a:lumMod val="75000"/>
                  </a:schemeClr>
                </a:solidFill>
              </a:rPr>
              <a:t>Historique : </a:t>
            </a:r>
          </a:p>
        </p:txBody>
      </p:sp>
      <p:sp>
        <p:nvSpPr>
          <p:cNvPr id="6" name="ZoneTexte 5">
            <a:extLst>
              <a:ext uri="{FF2B5EF4-FFF2-40B4-BE49-F238E27FC236}">
                <a16:creationId xmlns="" xmlns:a16="http://schemas.microsoft.com/office/drawing/2014/main" id="{09058214-E32C-4E1F-B00F-58A48AD2F794}"/>
              </a:ext>
            </a:extLst>
          </p:cNvPr>
          <p:cNvSpPr txBox="1"/>
          <p:nvPr/>
        </p:nvSpPr>
        <p:spPr>
          <a:xfrm>
            <a:off x="5383016" y="745113"/>
            <a:ext cx="45719" cy="369332"/>
          </a:xfrm>
          <a:prstGeom prst="rect">
            <a:avLst/>
          </a:prstGeom>
          <a:noFill/>
        </p:spPr>
        <p:txBody>
          <a:bodyPr wrap="square" rtlCol="0">
            <a:spAutoFit/>
          </a:bodyPr>
          <a:lstStyle/>
          <a:p>
            <a:endParaRPr lang="fr-FR" dirty="0"/>
          </a:p>
        </p:txBody>
      </p:sp>
      <p:sp>
        <p:nvSpPr>
          <p:cNvPr id="4" name="Rectangle 1">
            <a:extLst>
              <a:ext uri="{FF2B5EF4-FFF2-40B4-BE49-F238E27FC236}">
                <a16:creationId xmlns="" xmlns:a16="http://schemas.microsoft.com/office/drawing/2014/main" id="{ABE23A8D-D2F0-45B8-AD8F-4C202C8A7DCE}"/>
              </a:ext>
            </a:extLst>
          </p:cNvPr>
          <p:cNvSpPr>
            <a:spLocks noGrp="1" noChangeArrowheads="1"/>
          </p:cNvSpPr>
          <p:nvPr>
            <p:ph idx="1"/>
          </p:nvPr>
        </p:nvSpPr>
        <p:spPr bwMode="auto">
          <a:xfrm>
            <a:off x="402672" y="1233583"/>
            <a:ext cx="11557099" cy="52475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80918" tIns="45720" rIns="-296769"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altLang="fr-FR" sz="1800" b="1" u="none" strike="noStrike" cap="none" normalizeH="0" baseline="0" dirty="0">
                <a:ln>
                  <a:noFill/>
                </a:ln>
                <a:solidFill>
                  <a:schemeClr val="accent2">
                    <a:lumMod val="75000"/>
                  </a:schemeClr>
                </a:solidFill>
                <a:effectLst/>
                <a:latin typeface="Times New Roman" panose="02020603050405020304" pitchFamily="18" charset="0"/>
                <a:cs typeface="Times New Roman" panose="02020603050405020304" pitchFamily="18" charset="0"/>
              </a:rPr>
              <a:t>Fin de la deuxième guerre mondiale : naissance du mouvement autonome</a:t>
            </a:r>
            <a:r>
              <a:rPr kumimoji="0" lang="fr-FR" altLang="fr-FR" sz="1600" b="1" i="1" u="none" strike="noStrike" cap="none" normalizeH="0" baseline="0" dirty="0">
                <a:ln>
                  <a:noFill/>
                </a:ln>
                <a:solidFill>
                  <a:schemeClr val="accent2">
                    <a:lumMod val="75000"/>
                  </a:schemeClr>
                </a:solidFill>
                <a:effectLst/>
                <a:latin typeface="Times New Roman" panose="02020603050405020304" pitchFamily="18" charset="0"/>
                <a:cs typeface="Times New Roman" panose="02020603050405020304" pitchFamily="18" charset="0"/>
              </a:rPr>
              <a:t>.</a:t>
            </a:r>
            <a:endParaRPr kumimoji="0" lang="fr-FR" altLang="fr-FR" sz="1400" b="1" i="0" u="none" strike="noStrike" cap="none" normalizeH="0" baseline="0" dirty="0">
              <a:ln>
                <a:noFill/>
              </a:ln>
              <a:solidFill>
                <a:schemeClr val="accent2">
                  <a:lumMod val="75000"/>
                </a:schemeClr>
              </a:solidFill>
              <a:effectLst/>
              <a:latin typeface="Times New Roman" panose="02020603050405020304" pitchFamily="18" charset="0"/>
              <a:cs typeface="Times New Roman" panose="02020603050405020304"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lang="fr-FR" altLang="fr-FR" sz="1600" i="1" dirty="0">
                <a:solidFill>
                  <a:schemeClr val="bg2">
                    <a:lumMod val="10000"/>
                  </a:schemeClr>
                </a:solidFill>
                <a:latin typeface="Times New Roman" panose="02020603050405020304" pitchFamily="18" charset="0"/>
                <a:cs typeface="Times New Roman" panose="02020603050405020304" pitchFamily="18" charset="0"/>
              </a:rPr>
              <a:t>U</a:t>
            </a:r>
            <a:r>
              <a:rPr kumimoji="0" lang="fr-FR" altLang="fr-FR" sz="1600" b="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ne importante fraction de la CGT se dissocie de la doctrine syndicale marxiste et constitue le mouvement autonome. </a:t>
            </a: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fr-FR" altLang="fr-FR" sz="1600" b="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altLang="fr-FR" sz="1800" b="1" u="none" strike="noStrike" cap="none" normalizeH="0" baseline="0" dirty="0">
                <a:ln>
                  <a:noFill/>
                </a:ln>
                <a:solidFill>
                  <a:schemeClr val="accent2">
                    <a:lumMod val="75000"/>
                  </a:schemeClr>
                </a:solidFill>
                <a:effectLst/>
                <a:latin typeface="Times New Roman" panose="02020603050405020304" pitchFamily="18" charset="0"/>
                <a:cs typeface="Times New Roman" panose="02020603050405020304" pitchFamily="18" charset="0"/>
              </a:rPr>
              <a:t>1947 : Naissance de la Confédération Autonome du Travail (CAT).</a:t>
            </a:r>
            <a:endParaRPr kumimoji="0" lang="fr-FR" altLang="fr-FR" sz="1800" b="0" u="none" strike="noStrike" cap="none" normalizeH="0" baseline="0" dirty="0">
              <a:ln>
                <a:noFill/>
              </a:ln>
              <a:solidFill>
                <a:schemeClr val="accent2">
                  <a:lumMod val="75000"/>
                </a:schemeClr>
              </a:solidFill>
              <a:effectLst/>
              <a:latin typeface="Times New Roman" panose="02020603050405020304" pitchFamily="18" charset="0"/>
              <a:cs typeface="Times New Roman" panose="02020603050405020304"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fr-FR" altLang="fr-FR" sz="1600" b="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La Fédération Nationale Autonome (FNA) née, entre autres, de l'Association des Cadres Communaux de France et d'outre-mer (1949) et de l'Union Syndicale</a:t>
            </a:r>
          </a:p>
          <a:p>
            <a:pPr marL="0" marR="0" lvl="0" indent="180975" algn="l" defTabSz="914400" rtl="0" eaLnBrk="0" fontAlgn="base" latinLnBrk="0" hangingPunct="0">
              <a:lnSpc>
                <a:spcPct val="100000"/>
              </a:lnSpc>
              <a:spcBef>
                <a:spcPct val="0"/>
              </a:spcBef>
              <a:spcAft>
                <a:spcPct val="0"/>
              </a:spcAft>
              <a:buClrTx/>
              <a:buSzTx/>
              <a:buFontTx/>
              <a:buNone/>
              <a:tabLst/>
            </a:pPr>
            <a:r>
              <a:rPr kumimoji="0" lang="fr-FR" altLang="fr-FR" sz="1600" b="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 Autonome de l'est (1952) se tourne vers un syndicalisme qui se bat pour faire aboutir la loi du 28 Avril 1952 portant sur le statut général du personnel</a:t>
            </a:r>
          </a:p>
          <a:p>
            <a:pPr marL="0" marR="0" lvl="0" indent="180975" algn="l" defTabSz="914400" rtl="0" eaLnBrk="0" fontAlgn="base" latinLnBrk="0" hangingPunct="0">
              <a:lnSpc>
                <a:spcPct val="100000"/>
              </a:lnSpc>
              <a:spcBef>
                <a:spcPct val="0"/>
              </a:spcBef>
              <a:spcAft>
                <a:spcPct val="0"/>
              </a:spcAft>
              <a:buClrTx/>
              <a:buSzTx/>
              <a:buFontTx/>
              <a:buNone/>
              <a:tabLst/>
            </a:pPr>
            <a:r>
              <a:rPr kumimoji="0" lang="fr-FR" altLang="fr-FR" sz="1600" b="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 communal. </a:t>
            </a: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fr-FR" altLang="fr-FR" sz="1800" b="0"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endParaRPr>
          </a:p>
          <a:p>
            <a:pPr eaLnBrk="0" fontAlgn="base" hangingPunct="0">
              <a:lnSpc>
                <a:spcPct val="100000"/>
              </a:lnSpc>
              <a:spcBef>
                <a:spcPct val="0"/>
              </a:spcBef>
              <a:spcAft>
                <a:spcPct val="0"/>
              </a:spcAft>
              <a:buFont typeface="Wingdings" panose="05000000000000000000" pitchFamily="2" charset="2"/>
              <a:buChar char="Ø"/>
            </a:pPr>
            <a:r>
              <a:rPr kumimoji="0" lang="fr-FR" altLang="fr-FR" sz="1800" b="1" u="none" strike="noStrike" cap="none" normalizeH="0" baseline="0" dirty="0">
                <a:ln>
                  <a:noFill/>
                </a:ln>
                <a:solidFill>
                  <a:schemeClr val="accent2">
                    <a:lumMod val="75000"/>
                  </a:schemeClr>
                </a:solidFill>
                <a:effectLst/>
                <a:latin typeface="Times New Roman" panose="02020603050405020304" pitchFamily="18" charset="0"/>
                <a:cs typeface="Times New Roman" panose="02020603050405020304" pitchFamily="18" charset="0"/>
              </a:rPr>
              <a:t>Mai 1994 : scission au sein de la FNA lors du congrès de Bailleul  </a:t>
            </a:r>
          </a:p>
          <a:p>
            <a:pPr marL="176213" indent="0" algn="just" eaLnBrk="0" fontAlgn="base" hangingPunct="0">
              <a:lnSpc>
                <a:spcPct val="100000"/>
              </a:lnSpc>
              <a:spcBef>
                <a:spcPct val="0"/>
              </a:spcBef>
              <a:spcAft>
                <a:spcPct val="0"/>
              </a:spcAft>
              <a:buNone/>
            </a:pPr>
            <a:r>
              <a:rPr lang="fr-FR" altLang="fr-FR" sz="1600" i="1" dirty="0">
                <a:solidFill>
                  <a:schemeClr val="bg2">
                    <a:lumMod val="10000"/>
                  </a:schemeClr>
                </a:solidFill>
                <a:latin typeface="Times New Roman" panose="02020603050405020304" pitchFamily="18" charset="0"/>
                <a:cs typeface="Times New Roman" panose="02020603050405020304" pitchFamily="18" charset="0"/>
              </a:rPr>
              <a:t>D</a:t>
            </a:r>
            <a:r>
              <a:rPr kumimoji="0" lang="fr-FR" altLang="fr-FR" sz="1600" b="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evant la dérive politique engagée par une partie des membres de la FNA un grand nombre d'Autonomes dont une partie conséquente du Bureau Exécutif </a:t>
            </a:r>
          </a:p>
          <a:p>
            <a:pPr marL="176213" indent="0" algn="just" eaLnBrk="0" fontAlgn="base" hangingPunct="0">
              <a:lnSpc>
                <a:spcPct val="100000"/>
              </a:lnSpc>
              <a:spcBef>
                <a:spcPct val="0"/>
              </a:spcBef>
              <a:spcAft>
                <a:spcPct val="0"/>
              </a:spcAft>
              <a:buNone/>
            </a:pPr>
            <a:r>
              <a:rPr kumimoji="0" lang="fr-FR" altLang="fr-FR" sz="1600" b="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National de la FNA décide de se regrouper dans un nouveau syndicat soucieux de préserver la ligne d'origine conforme à </a:t>
            </a:r>
            <a:r>
              <a:rPr kumimoji="0" lang="fr-FR" altLang="fr-FR" sz="160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la philosophie </a:t>
            </a:r>
            <a:r>
              <a:rPr kumimoji="0" lang="fr-FR" altLang="fr-FR" sz="1600" i="1" u="none" strike="noStrike" cap="none" normalizeH="0" baseline="0" dirty="0" smtClean="0">
                <a:ln>
                  <a:noFill/>
                </a:ln>
                <a:solidFill>
                  <a:schemeClr val="bg2">
                    <a:lumMod val="10000"/>
                  </a:schemeClr>
                </a:solidFill>
                <a:effectLst/>
                <a:latin typeface="Times New Roman" panose="02020603050405020304" pitchFamily="18" charset="0"/>
                <a:cs typeface="Times New Roman" panose="02020603050405020304" pitchFamily="18" charset="0"/>
              </a:rPr>
              <a:t>Autonome</a:t>
            </a:r>
            <a:r>
              <a:rPr kumimoji="0" lang="fr-FR" altLang="fr-FR" sz="1600" i="1" u="none" strike="noStrike" cap="none" normalizeH="0" dirty="0" smtClean="0">
                <a:ln>
                  <a:noFill/>
                </a:ln>
                <a:solidFill>
                  <a:schemeClr val="bg2">
                    <a:lumMod val="10000"/>
                  </a:schemeClr>
                </a:solidFill>
                <a:effectLst/>
                <a:latin typeface="Times New Roman" panose="02020603050405020304" pitchFamily="18" charset="0"/>
                <a:cs typeface="Times New Roman" panose="02020603050405020304" pitchFamily="18" charset="0"/>
              </a:rPr>
              <a:t> </a:t>
            </a:r>
            <a:r>
              <a:rPr kumimoji="0" lang="fr-FR" altLang="fr-FR" sz="1600" i="1" u="none" strike="noStrike" cap="none" normalizeH="0" baseline="0" dirty="0" smtClean="0">
                <a:ln>
                  <a:noFill/>
                </a:ln>
                <a:solidFill>
                  <a:schemeClr val="bg2">
                    <a:lumMod val="10000"/>
                  </a:schemeClr>
                </a:solidFill>
                <a:effectLst/>
                <a:latin typeface="Times New Roman" panose="02020603050405020304" pitchFamily="18" charset="0"/>
                <a:cs typeface="Times New Roman" panose="02020603050405020304" pitchFamily="18" charset="0"/>
              </a:rPr>
              <a:t>qui </a:t>
            </a:r>
            <a:r>
              <a:rPr kumimoji="0" lang="fr-FR" altLang="fr-FR" sz="160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est </a:t>
            </a:r>
            <a:r>
              <a:rPr kumimoji="0" lang="fr-FR" altLang="fr-FR" sz="1600" b="1"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 L'Indépendance, la Liberté et l'Apolitisme.</a:t>
            </a:r>
          </a:p>
          <a:p>
            <a:pPr marL="176213" indent="0" eaLnBrk="0" fontAlgn="base" hangingPunct="0">
              <a:lnSpc>
                <a:spcPct val="100000"/>
              </a:lnSpc>
              <a:spcBef>
                <a:spcPct val="0"/>
              </a:spcBef>
              <a:spcAft>
                <a:spcPct val="0"/>
              </a:spcAft>
              <a:buNone/>
            </a:pPr>
            <a:endParaRPr kumimoji="0" lang="fr-FR" altLang="fr-FR" sz="1800" b="1" u="none" strike="noStrike" cap="none" normalizeH="0" baseline="0" dirty="0">
              <a:ln>
                <a:noFill/>
              </a:ln>
              <a:solidFill>
                <a:schemeClr val="accent2">
                  <a:lumMod val="75000"/>
                </a:schemeClr>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altLang="fr-FR" sz="1800" b="1" u="none" strike="noStrike" cap="none" normalizeH="0" baseline="0" dirty="0">
                <a:ln>
                  <a:noFill/>
                </a:ln>
                <a:solidFill>
                  <a:schemeClr val="accent2">
                    <a:lumMod val="75000"/>
                  </a:schemeClr>
                </a:solidFill>
                <a:effectLst/>
                <a:latin typeface="Times New Roman" panose="02020603050405020304" pitchFamily="18" charset="0"/>
                <a:cs typeface="Times New Roman" panose="02020603050405020304" pitchFamily="18" charset="0"/>
              </a:rPr>
              <a:t>Juin 1994 : Naissance du SAFPT le Syndicat Autonome de la Fonction Publique </a:t>
            </a:r>
            <a:r>
              <a:rPr kumimoji="0" lang="fr-FR" altLang="fr-FR" sz="1800" b="1" u="none" strike="noStrike" cap="none" normalizeH="0" baseline="0" dirty="0" smtClean="0">
                <a:ln>
                  <a:noFill/>
                </a:ln>
                <a:solidFill>
                  <a:schemeClr val="accent2">
                    <a:lumMod val="75000"/>
                  </a:schemeClr>
                </a:solidFill>
                <a:effectLst/>
                <a:latin typeface="Times New Roman" panose="02020603050405020304" pitchFamily="18" charset="0"/>
                <a:cs typeface="Times New Roman" panose="02020603050405020304" pitchFamily="18" charset="0"/>
              </a:rPr>
              <a:t>Territoriale;</a:t>
            </a:r>
            <a:endParaRPr kumimoji="0" lang="fr-FR" altLang="fr-FR" sz="1800" b="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endParaRPr>
          </a:p>
          <a:p>
            <a:pPr lvl="1" eaLnBrk="0" fontAlgn="base" hangingPunct="0">
              <a:lnSpc>
                <a:spcPct val="100000"/>
              </a:lnSpc>
              <a:spcBef>
                <a:spcPct val="0"/>
              </a:spcBef>
              <a:spcAft>
                <a:spcPct val="0"/>
              </a:spcAft>
              <a:buFont typeface="Wingdings" panose="05000000000000000000" pitchFamily="2" charset="2"/>
              <a:buChar char="Ø"/>
            </a:pPr>
            <a:r>
              <a:rPr kumimoji="0" lang="fr-FR" altLang="fr-FR" sz="140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10 septembre 1996, le siège social du S.A.F.P.T. est transféré à DAX dans les Landes, </a:t>
            </a:r>
          </a:p>
          <a:p>
            <a:pPr lvl="1" eaLnBrk="0" fontAlgn="base" hangingPunct="0">
              <a:lnSpc>
                <a:spcPct val="100000"/>
              </a:lnSpc>
              <a:spcBef>
                <a:spcPct val="0"/>
              </a:spcBef>
              <a:spcAft>
                <a:spcPct val="0"/>
              </a:spcAft>
              <a:buFont typeface="Wingdings" panose="05000000000000000000" pitchFamily="2" charset="2"/>
              <a:buChar char="Ø"/>
            </a:pPr>
            <a:r>
              <a:rPr kumimoji="0" lang="fr-FR" altLang="fr-FR" sz="140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29 avril 2002 à Vichy dans l'Allier, </a:t>
            </a:r>
          </a:p>
          <a:p>
            <a:pPr lvl="1" eaLnBrk="0" fontAlgn="base" hangingPunct="0">
              <a:lnSpc>
                <a:spcPct val="100000"/>
              </a:lnSpc>
              <a:spcBef>
                <a:spcPct val="0"/>
              </a:spcBef>
              <a:spcAft>
                <a:spcPct val="0"/>
              </a:spcAft>
              <a:buFont typeface="Wingdings" panose="05000000000000000000" pitchFamily="2" charset="2"/>
              <a:buChar char="Ø"/>
            </a:pPr>
            <a:r>
              <a:rPr kumimoji="0" lang="fr-FR" altLang="fr-FR" sz="1400" i="1"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rPr>
              <a:t>4 juin 2008 au PRADET dans le Var, et en date du 6 mars 2013 à La GARDE (Var).</a:t>
            </a:r>
            <a:endParaRPr kumimoji="0" lang="fr-FR" altLang="fr-FR" sz="1400" i="0" u="none" strike="noStrike" cap="none" normalizeH="0" baseline="0" dirty="0">
              <a:ln>
                <a:noFill/>
              </a:ln>
              <a:solidFill>
                <a:schemeClr val="bg2">
                  <a:lumMod val="10000"/>
                </a:schemeClr>
              </a:solidFill>
              <a:effectLst/>
              <a:latin typeface="Times New Roman" panose="02020603050405020304" pitchFamily="18" charset="0"/>
              <a:cs typeface="Times New Roman" panose="02020603050405020304" pitchFamily="18" charset="0"/>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a:t>
            </a:fld>
            <a:endParaRPr lang="fr-FR"/>
          </a:p>
        </p:txBody>
      </p:sp>
    </p:spTree>
    <p:extLst>
      <p:ext uri="{BB962C8B-B14F-4D97-AF65-F5344CB8AC3E}">
        <p14:creationId xmlns="" xmlns:p14="http://schemas.microsoft.com/office/powerpoint/2010/main" val="1165830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FF0756-FD39-4AC5-9072-44C3F6DA5285}"/>
              </a:ext>
            </a:extLst>
          </p:cNvPr>
          <p:cNvSpPr>
            <a:spLocks noGrp="1"/>
          </p:cNvSpPr>
          <p:nvPr>
            <p:ph type="title"/>
          </p:nvPr>
        </p:nvSpPr>
        <p:spPr/>
        <p:txBody>
          <a:bodyPr>
            <a:normAutofit fontScale="90000"/>
          </a:bodyPr>
          <a:lstStyle/>
          <a:p>
            <a:pPr>
              <a:lnSpc>
                <a:spcPct val="100000"/>
              </a:lnSpc>
              <a:spcBef>
                <a:spcPts val="0"/>
              </a:spcBef>
            </a:pPr>
            <a:r>
              <a:rPr lang="fr-FR" sz="4900" b="1" dirty="0">
                <a:solidFill>
                  <a:schemeClr val="accent1">
                    <a:lumMod val="75000"/>
                  </a:schemeClr>
                </a:solidFill>
              </a:rPr>
              <a:t>Conditions d'exercice</a:t>
            </a:r>
            <a:r>
              <a:rPr lang="fr-FR" dirty="0"/>
              <a:t/>
            </a:r>
            <a:br>
              <a:rPr lang="fr-FR" dirty="0"/>
            </a:br>
            <a:r>
              <a:rPr lang="fr-FR" sz="1200" dirty="0"/>
              <a:t>Loi n° 84-53 du 26 janvier 1984 modifiée, et ses articles 100 et 57-7°,</a:t>
            </a:r>
            <a:br>
              <a:rPr lang="fr-FR" sz="1200" dirty="0"/>
            </a:br>
            <a:r>
              <a:rPr lang="fr-FR" sz="1200" dirty="0"/>
              <a:t>Décret n° 85-397 du 3 avril 1985 modifié relatif à l'exercice du droit syndical dans la fonction publique territoriale</a:t>
            </a:r>
            <a:r>
              <a:rPr lang="fr-FR" dirty="0"/>
              <a:t/>
            </a:r>
            <a:br>
              <a:rPr lang="fr-FR" dirty="0"/>
            </a:br>
            <a:endParaRPr lang="fr-FR" dirty="0"/>
          </a:p>
        </p:txBody>
      </p:sp>
      <p:sp>
        <p:nvSpPr>
          <p:cNvPr id="3" name="Espace réservé du contenu 2">
            <a:extLst>
              <a:ext uri="{FF2B5EF4-FFF2-40B4-BE49-F238E27FC236}">
                <a16:creationId xmlns="" xmlns:a16="http://schemas.microsoft.com/office/drawing/2014/main" id="{E258FB1D-EF1B-4BE8-BCA4-95F9B4187B3E}"/>
              </a:ext>
            </a:extLst>
          </p:cNvPr>
          <p:cNvSpPr>
            <a:spLocks noGrp="1"/>
          </p:cNvSpPr>
          <p:nvPr>
            <p:ph idx="1"/>
          </p:nvPr>
        </p:nvSpPr>
        <p:spPr/>
        <p:txBody>
          <a:bodyPr>
            <a:normAutofit fontScale="85000" lnSpcReduction="20000"/>
          </a:bodyPr>
          <a:lstStyle/>
          <a:p>
            <a:pPr marL="0" indent="0">
              <a:buNone/>
            </a:pPr>
            <a:r>
              <a:rPr lang="fr-FR" sz="3300" b="1" dirty="0">
                <a:solidFill>
                  <a:schemeClr val="accent2">
                    <a:lumMod val="75000"/>
                  </a:schemeClr>
                </a:solidFill>
              </a:rPr>
              <a:t>Affichage de documents syndicaux</a:t>
            </a:r>
          </a:p>
          <a:p>
            <a:pPr algn="just"/>
            <a:r>
              <a:rPr lang="fr-FR" dirty="0"/>
              <a:t>Toutes les collectivités et établissements publics doivent permettre l'affichage de documents syndicaux destinés au personnel en mettant à la disposition des organisations syndicales qui le demandent des panneaux en nombre et de dimension suffisante accessibles aux personnels mais pas au public.</a:t>
            </a:r>
          </a:p>
          <a:p>
            <a:pPr algn="just"/>
            <a:r>
              <a:rPr lang="fr-FR" dirty="0"/>
              <a:t>Ce droit d'affichage concerne :</a:t>
            </a:r>
          </a:p>
          <a:p>
            <a:pPr lvl="1" algn="just"/>
            <a:r>
              <a:rPr lang="fr-FR" dirty="0"/>
              <a:t>les sections syndicales et les syndicats qui ont été déclarés auprès de l'autorité territoriale,</a:t>
            </a:r>
          </a:p>
          <a:p>
            <a:pPr lvl="1" algn="just"/>
            <a:r>
              <a:rPr lang="fr-FR" dirty="0"/>
              <a:t>les organisations syndicales représentées au CSFPT.</a:t>
            </a:r>
          </a:p>
          <a:p>
            <a:pPr algn="just"/>
            <a:r>
              <a:rPr lang="fr-FR" dirty="0"/>
              <a:t>L'autorité territoriale doit être avisée préalablement de tout affichage par la transmission d'une copie du document ou par la notification précise de sa nature et de sa teneur.</a:t>
            </a:r>
          </a:p>
          <a:p>
            <a:pPr algn="just"/>
            <a:r>
              <a:rPr lang="fr-FR" dirty="0"/>
              <a:t>L'autorité territoriale ne peut s'opposer à l'affichage, hormis le cas où le document contreviendrait manifestement à la réglementation concernant les diffamations et les injures publiques</a:t>
            </a:r>
          </a:p>
          <a:p>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20</a:t>
            </a:fld>
            <a:endParaRPr lang="fr-FR"/>
          </a:p>
        </p:txBody>
      </p:sp>
    </p:spTree>
    <p:extLst>
      <p:ext uri="{BB962C8B-B14F-4D97-AF65-F5344CB8AC3E}">
        <p14:creationId xmlns="" xmlns:p14="http://schemas.microsoft.com/office/powerpoint/2010/main" val="1570053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FF0756-FD39-4AC5-9072-44C3F6DA5285}"/>
              </a:ext>
            </a:extLst>
          </p:cNvPr>
          <p:cNvSpPr>
            <a:spLocks noGrp="1"/>
          </p:cNvSpPr>
          <p:nvPr>
            <p:ph type="title"/>
          </p:nvPr>
        </p:nvSpPr>
        <p:spPr/>
        <p:txBody>
          <a:bodyPr>
            <a:normAutofit fontScale="90000"/>
          </a:bodyPr>
          <a:lstStyle/>
          <a:p>
            <a:pPr>
              <a:lnSpc>
                <a:spcPct val="100000"/>
              </a:lnSpc>
              <a:spcBef>
                <a:spcPts val="0"/>
              </a:spcBef>
            </a:pPr>
            <a:r>
              <a:rPr lang="fr-FR" b="1" dirty="0">
                <a:solidFill>
                  <a:schemeClr val="accent1">
                    <a:lumMod val="75000"/>
                  </a:schemeClr>
                </a:solidFill>
              </a:rPr>
              <a:t>Conditions d'exercice</a:t>
            </a:r>
            <a:r>
              <a:rPr lang="fr-FR" dirty="0"/>
              <a:t/>
            </a:r>
            <a:br>
              <a:rPr lang="fr-FR" dirty="0"/>
            </a:br>
            <a:r>
              <a:rPr lang="fr-FR" sz="1200" dirty="0"/>
              <a:t>Loi n° 84-53 du 26 janvier 1984 modifiée, et ses articles 100 et 57-7°,</a:t>
            </a:r>
            <a:br>
              <a:rPr lang="fr-FR" sz="1200" dirty="0"/>
            </a:br>
            <a:r>
              <a:rPr lang="fr-FR" sz="1200" dirty="0"/>
              <a:t>Décret n° 85-397 du 3 avril 1985 modifié relatif à l'exercice du droit syndical dans la fonction publique territoriale</a:t>
            </a:r>
            <a:r>
              <a:rPr lang="fr-FR" dirty="0"/>
              <a:t/>
            </a:r>
            <a:br>
              <a:rPr lang="fr-FR" dirty="0"/>
            </a:br>
            <a:endParaRPr lang="fr-FR" dirty="0"/>
          </a:p>
        </p:txBody>
      </p:sp>
      <p:sp>
        <p:nvSpPr>
          <p:cNvPr id="3" name="Espace réservé du contenu 2">
            <a:extLst>
              <a:ext uri="{FF2B5EF4-FFF2-40B4-BE49-F238E27FC236}">
                <a16:creationId xmlns="" xmlns:a16="http://schemas.microsoft.com/office/drawing/2014/main" id="{E258FB1D-EF1B-4BE8-BCA4-95F9B4187B3E}"/>
              </a:ext>
            </a:extLst>
          </p:cNvPr>
          <p:cNvSpPr>
            <a:spLocks noGrp="1"/>
          </p:cNvSpPr>
          <p:nvPr>
            <p:ph idx="1"/>
          </p:nvPr>
        </p:nvSpPr>
        <p:spPr/>
        <p:txBody>
          <a:bodyPr>
            <a:normAutofit fontScale="92500" lnSpcReduction="20000"/>
          </a:bodyPr>
          <a:lstStyle/>
          <a:p>
            <a:pPr marL="0" indent="0">
              <a:buNone/>
            </a:pPr>
            <a:r>
              <a:rPr lang="fr-FR" b="1" dirty="0" smtClean="0">
                <a:solidFill>
                  <a:schemeClr val="accent2">
                    <a:lumMod val="75000"/>
                  </a:schemeClr>
                </a:solidFill>
              </a:rPr>
              <a:t>Organisation de réunions syndicales</a:t>
            </a:r>
          </a:p>
          <a:p>
            <a:pPr marL="0" indent="0">
              <a:buNone/>
            </a:pPr>
            <a:r>
              <a:rPr lang="fr-FR" b="1" u="sng" dirty="0" smtClean="0">
                <a:solidFill>
                  <a:schemeClr val="accent6">
                    <a:lumMod val="75000"/>
                  </a:schemeClr>
                </a:solidFill>
              </a:rPr>
              <a:t>Les conditions générales</a:t>
            </a:r>
          </a:p>
          <a:p>
            <a:r>
              <a:rPr lang="fr-FR" dirty="0" smtClean="0"/>
              <a:t>Les </a:t>
            </a:r>
            <a:r>
              <a:rPr lang="fr-FR" dirty="0"/>
              <a:t>organisations syndicales peuvent tenir des réunions dans les locaux de travail dans un lieu mis à disposition par l'autorité territoriale, que ce soit pour des motifs statutaires (réunions de section) ou d'information des personnels.</a:t>
            </a:r>
          </a:p>
          <a:p>
            <a:r>
              <a:rPr lang="fr-FR" dirty="0"/>
              <a:t>Ces réunions doivent se tenir </a:t>
            </a:r>
            <a:r>
              <a:rPr lang="fr-FR" u="sng" dirty="0"/>
              <a:t>en dehors des heures de service </a:t>
            </a:r>
            <a:r>
              <a:rPr lang="fr-FR" dirty="0"/>
              <a:t>ou ne concerner que des agents qui ne sont pas en service ou qui bénéficient d'une autorisation spéciale d'absence ou décharge d'activité syndicale.</a:t>
            </a:r>
          </a:p>
          <a:p>
            <a:r>
              <a:rPr lang="fr-FR" dirty="0"/>
              <a:t>La demande d'organisation préalable doit en être formulée par l'organisation syndicale auprès de l'autorité territoriale </a:t>
            </a:r>
            <a:r>
              <a:rPr lang="fr-FR" u="sng" dirty="0"/>
              <a:t>au moins une semaine au moins avant la date </a:t>
            </a:r>
            <a:r>
              <a:rPr lang="fr-FR" dirty="0"/>
              <a:t>de la réunion et ne peut être rejetée en raison de l'ordre du jour</a:t>
            </a:r>
          </a:p>
          <a:p>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21</a:t>
            </a:fld>
            <a:endParaRPr lang="fr-FR"/>
          </a:p>
        </p:txBody>
      </p:sp>
    </p:spTree>
    <p:extLst>
      <p:ext uri="{BB962C8B-B14F-4D97-AF65-F5344CB8AC3E}">
        <p14:creationId xmlns="" xmlns:p14="http://schemas.microsoft.com/office/powerpoint/2010/main" val="1127819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FF0756-FD39-4AC5-9072-44C3F6DA5285}"/>
              </a:ext>
            </a:extLst>
          </p:cNvPr>
          <p:cNvSpPr>
            <a:spLocks noGrp="1"/>
          </p:cNvSpPr>
          <p:nvPr>
            <p:ph type="title"/>
          </p:nvPr>
        </p:nvSpPr>
        <p:spPr/>
        <p:txBody>
          <a:bodyPr>
            <a:normAutofit fontScale="90000"/>
          </a:bodyPr>
          <a:lstStyle/>
          <a:p>
            <a:pPr>
              <a:lnSpc>
                <a:spcPct val="100000"/>
              </a:lnSpc>
              <a:spcBef>
                <a:spcPts val="0"/>
              </a:spcBef>
            </a:pPr>
            <a:r>
              <a:rPr lang="fr-FR" sz="4900" b="1" dirty="0">
                <a:solidFill>
                  <a:schemeClr val="accent1">
                    <a:lumMod val="75000"/>
                  </a:schemeClr>
                </a:solidFill>
              </a:rPr>
              <a:t>Conditions d'exercice</a:t>
            </a:r>
            <a:r>
              <a:rPr lang="fr-FR" dirty="0"/>
              <a:t/>
            </a:r>
            <a:br>
              <a:rPr lang="fr-FR" dirty="0"/>
            </a:br>
            <a:r>
              <a:rPr lang="fr-FR" sz="1200" dirty="0"/>
              <a:t>Loi n° 84-53 du 26 janvier 1984 modifiée, et ses articles 100 et 57-7°,</a:t>
            </a:r>
            <a:br>
              <a:rPr lang="fr-FR" sz="1200" dirty="0"/>
            </a:br>
            <a:r>
              <a:rPr lang="fr-FR" sz="1200" dirty="0"/>
              <a:t>Décret n° 85-397 du 3 avril 1985 modifié relatif à l'exercice du droit syndical dans la fonction publique territoriale</a:t>
            </a:r>
            <a:r>
              <a:rPr lang="fr-FR" dirty="0"/>
              <a:t/>
            </a:r>
            <a:br>
              <a:rPr lang="fr-FR" dirty="0"/>
            </a:br>
            <a:endParaRPr lang="fr-FR" dirty="0"/>
          </a:p>
        </p:txBody>
      </p:sp>
      <p:sp>
        <p:nvSpPr>
          <p:cNvPr id="3" name="Espace réservé du contenu 2">
            <a:extLst>
              <a:ext uri="{FF2B5EF4-FFF2-40B4-BE49-F238E27FC236}">
                <a16:creationId xmlns="" xmlns:a16="http://schemas.microsoft.com/office/drawing/2014/main" id="{E258FB1D-EF1B-4BE8-BCA4-95F9B4187B3E}"/>
              </a:ext>
            </a:extLst>
          </p:cNvPr>
          <p:cNvSpPr>
            <a:spLocks noGrp="1"/>
          </p:cNvSpPr>
          <p:nvPr>
            <p:ph idx="1"/>
          </p:nvPr>
        </p:nvSpPr>
        <p:spPr/>
        <p:txBody>
          <a:bodyPr>
            <a:normAutofit/>
          </a:bodyPr>
          <a:lstStyle/>
          <a:p>
            <a:pPr marL="0" indent="0">
              <a:buNone/>
            </a:pPr>
            <a:r>
              <a:rPr lang="fr-FR" b="1" dirty="0">
                <a:solidFill>
                  <a:schemeClr val="accent2">
                    <a:lumMod val="75000"/>
                  </a:schemeClr>
                </a:solidFill>
              </a:rPr>
              <a:t>Organisation de réunions syndicales</a:t>
            </a:r>
          </a:p>
          <a:p>
            <a:pPr marL="0" indent="0">
              <a:buNone/>
            </a:pPr>
            <a:r>
              <a:rPr lang="fr-FR" b="1" u="sng" dirty="0">
                <a:solidFill>
                  <a:schemeClr val="accent6">
                    <a:lumMod val="75000"/>
                  </a:schemeClr>
                </a:solidFill>
              </a:rPr>
              <a:t>La réunion mensuelle d'information</a:t>
            </a:r>
          </a:p>
          <a:p>
            <a:r>
              <a:rPr lang="fr-FR" dirty="0"/>
              <a:t>Les organisations syndicales représentées au CT local ou au CSFPT peuvent organiser, pendant le temps de service, une réunion d'information </a:t>
            </a:r>
            <a:r>
              <a:rPr lang="fr-FR" u="sng" dirty="0"/>
              <a:t>d'une heure chaque mois </a:t>
            </a:r>
            <a:r>
              <a:rPr lang="fr-FR" dirty="0"/>
              <a:t>; cette durée peut être portée à </a:t>
            </a:r>
            <a:r>
              <a:rPr lang="fr-FR" u="sng" dirty="0"/>
              <a:t>2 heures sur une période de 2 mois ou 3 heures sur un trimestre</a:t>
            </a:r>
            <a:r>
              <a:rPr lang="fr-FR" dirty="0"/>
              <a:t>.</a:t>
            </a:r>
          </a:p>
          <a:p>
            <a:r>
              <a:rPr lang="fr-FR" dirty="0"/>
              <a:t>Tout agent a le droit de participer, à son choix, et sans perte de traitement, à ces réunions, dans la limite de 12 heures par année civile, délais de route non compris</a:t>
            </a:r>
          </a:p>
          <a:p>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22</a:t>
            </a:fld>
            <a:endParaRPr lang="fr-FR"/>
          </a:p>
        </p:txBody>
      </p:sp>
    </p:spTree>
    <p:extLst>
      <p:ext uri="{BB962C8B-B14F-4D97-AF65-F5344CB8AC3E}">
        <p14:creationId xmlns="" xmlns:p14="http://schemas.microsoft.com/office/powerpoint/2010/main" val="9378905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FF0756-FD39-4AC5-9072-44C3F6DA5285}"/>
              </a:ext>
            </a:extLst>
          </p:cNvPr>
          <p:cNvSpPr>
            <a:spLocks noGrp="1"/>
          </p:cNvSpPr>
          <p:nvPr>
            <p:ph type="title"/>
          </p:nvPr>
        </p:nvSpPr>
        <p:spPr/>
        <p:txBody>
          <a:bodyPr>
            <a:normAutofit fontScale="90000"/>
          </a:bodyPr>
          <a:lstStyle/>
          <a:p>
            <a:pPr>
              <a:lnSpc>
                <a:spcPct val="100000"/>
              </a:lnSpc>
              <a:spcBef>
                <a:spcPts val="0"/>
              </a:spcBef>
            </a:pPr>
            <a:r>
              <a:rPr lang="fr-FR" sz="4900" b="1" dirty="0">
                <a:solidFill>
                  <a:schemeClr val="accent1">
                    <a:lumMod val="75000"/>
                  </a:schemeClr>
                </a:solidFill>
              </a:rPr>
              <a:t>Conditions d'exercice</a:t>
            </a:r>
            <a:r>
              <a:rPr lang="fr-FR" dirty="0"/>
              <a:t/>
            </a:r>
            <a:br>
              <a:rPr lang="fr-FR" dirty="0"/>
            </a:br>
            <a:r>
              <a:rPr lang="fr-FR" sz="1200" dirty="0"/>
              <a:t>Loi n° 84-53 du 26 janvier 1984 modifiée, et ses articles 100 et 57-7°,</a:t>
            </a:r>
            <a:br>
              <a:rPr lang="fr-FR" sz="1200" dirty="0"/>
            </a:br>
            <a:r>
              <a:rPr lang="fr-FR" sz="1200" dirty="0"/>
              <a:t>Décret n° 85-397 du 3 avril 1985 modifié relatif à l'exercice du droit syndical dans la fonction publique territoriale</a:t>
            </a:r>
            <a:r>
              <a:rPr lang="fr-FR" dirty="0"/>
              <a:t/>
            </a:r>
            <a:br>
              <a:rPr lang="fr-FR" dirty="0"/>
            </a:br>
            <a:endParaRPr lang="fr-FR" dirty="0"/>
          </a:p>
        </p:txBody>
      </p:sp>
      <p:sp>
        <p:nvSpPr>
          <p:cNvPr id="3" name="Espace réservé du contenu 2">
            <a:extLst>
              <a:ext uri="{FF2B5EF4-FFF2-40B4-BE49-F238E27FC236}">
                <a16:creationId xmlns="" xmlns:a16="http://schemas.microsoft.com/office/drawing/2014/main" id="{E258FB1D-EF1B-4BE8-BCA4-95F9B4187B3E}"/>
              </a:ext>
            </a:extLst>
          </p:cNvPr>
          <p:cNvSpPr>
            <a:spLocks noGrp="1"/>
          </p:cNvSpPr>
          <p:nvPr>
            <p:ph idx="1"/>
          </p:nvPr>
        </p:nvSpPr>
        <p:spPr/>
        <p:txBody>
          <a:bodyPr>
            <a:normAutofit/>
          </a:bodyPr>
          <a:lstStyle/>
          <a:p>
            <a:pPr marL="0" indent="0">
              <a:buNone/>
            </a:pPr>
            <a:r>
              <a:rPr lang="fr-FR" b="1" dirty="0">
                <a:solidFill>
                  <a:schemeClr val="accent2">
                    <a:lumMod val="75000"/>
                  </a:schemeClr>
                </a:solidFill>
              </a:rPr>
              <a:t>Organisation de réunions syndicales</a:t>
            </a:r>
          </a:p>
          <a:p>
            <a:pPr marL="0" indent="0">
              <a:buNone/>
            </a:pPr>
            <a:r>
              <a:rPr lang="fr-FR" b="1" u="sng" dirty="0">
                <a:solidFill>
                  <a:schemeClr val="accent6">
                    <a:lumMod val="75000"/>
                  </a:schemeClr>
                </a:solidFill>
              </a:rPr>
              <a:t>La réunion d'information spéciale pendant une campagne électorale</a:t>
            </a:r>
          </a:p>
          <a:p>
            <a:pPr marL="0" indent="0">
              <a:buNone/>
            </a:pPr>
            <a:r>
              <a:rPr lang="fr-FR" dirty="0"/>
              <a:t>Pendant la période de 6 semaines qui précède le jour du scrutin, les organisations syndicales candidates peuvent organiser des réunions d'information spéciales dont la durée ne peut excéder </a:t>
            </a:r>
            <a:r>
              <a:rPr lang="fr-FR" u="sng" dirty="0"/>
              <a:t>1 heure par agent.</a:t>
            </a: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23</a:t>
            </a:fld>
            <a:endParaRPr lang="fr-FR"/>
          </a:p>
        </p:txBody>
      </p:sp>
    </p:spTree>
    <p:extLst>
      <p:ext uri="{BB962C8B-B14F-4D97-AF65-F5344CB8AC3E}">
        <p14:creationId xmlns="" xmlns:p14="http://schemas.microsoft.com/office/powerpoint/2010/main" val="2007652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FF0756-FD39-4AC5-9072-44C3F6DA5285}"/>
              </a:ext>
            </a:extLst>
          </p:cNvPr>
          <p:cNvSpPr>
            <a:spLocks noGrp="1"/>
          </p:cNvSpPr>
          <p:nvPr>
            <p:ph type="title"/>
          </p:nvPr>
        </p:nvSpPr>
        <p:spPr/>
        <p:txBody>
          <a:bodyPr>
            <a:normAutofit fontScale="90000"/>
          </a:bodyPr>
          <a:lstStyle/>
          <a:p>
            <a:pPr>
              <a:lnSpc>
                <a:spcPct val="100000"/>
              </a:lnSpc>
              <a:spcBef>
                <a:spcPts val="0"/>
              </a:spcBef>
            </a:pPr>
            <a:r>
              <a:rPr lang="fr-FR" sz="4900" b="1" dirty="0">
                <a:solidFill>
                  <a:schemeClr val="accent1">
                    <a:lumMod val="75000"/>
                  </a:schemeClr>
                </a:solidFill>
              </a:rPr>
              <a:t>Conditions d'exercice</a:t>
            </a:r>
            <a:r>
              <a:rPr lang="fr-FR" dirty="0"/>
              <a:t/>
            </a:r>
            <a:br>
              <a:rPr lang="fr-FR" dirty="0"/>
            </a:br>
            <a:r>
              <a:rPr lang="fr-FR" sz="1200" dirty="0"/>
              <a:t>Loi n° 84-53 du 26 janvier 1984 modifiée, et ses articles 100 et 57-7°,</a:t>
            </a:r>
            <a:br>
              <a:rPr lang="fr-FR" sz="1200" dirty="0"/>
            </a:br>
            <a:r>
              <a:rPr lang="fr-FR" sz="1200" dirty="0"/>
              <a:t>Décret n° 85-397 du 3 avril 1985 modifié relatif à l'exercice du droit syndical dans la fonction publique territoriale</a:t>
            </a:r>
            <a:r>
              <a:rPr lang="fr-FR" dirty="0"/>
              <a:t/>
            </a:r>
            <a:br>
              <a:rPr lang="fr-FR" dirty="0"/>
            </a:br>
            <a:endParaRPr lang="fr-FR" dirty="0"/>
          </a:p>
        </p:txBody>
      </p:sp>
      <p:sp>
        <p:nvSpPr>
          <p:cNvPr id="3" name="Espace réservé du contenu 2">
            <a:extLst>
              <a:ext uri="{FF2B5EF4-FFF2-40B4-BE49-F238E27FC236}">
                <a16:creationId xmlns="" xmlns:a16="http://schemas.microsoft.com/office/drawing/2014/main" id="{E258FB1D-EF1B-4BE8-BCA4-95F9B4187B3E}"/>
              </a:ext>
            </a:extLst>
          </p:cNvPr>
          <p:cNvSpPr>
            <a:spLocks noGrp="1"/>
          </p:cNvSpPr>
          <p:nvPr>
            <p:ph idx="1"/>
          </p:nvPr>
        </p:nvSpPr>
        <p:spPr/>
        <p:txBody>
          <a:bodyPr>
            <a:normAutofit fontScale="85000" lnSpcReduction="10000"/>
          </a:bodyPr>
          <a:lstStyle/>
          <a:p>
            <a:pPr marL="0" indent="0">
              <a:buNone/>
            </a:pPr>
            <a:r>
              <a:rPr lang="fr-FR" sz="3300" b="1" dirty="0">
                <a:solidFill>
                  <a:schemeClr val="accent2">
                    <a:lumMod val="75000"/>
                  </a:schemeClr>
                </a:solidFill>
              </a:rPr>
              <a:t>Organisation de réunions syndicales</a:t>
            </a:r>
          </a:p>
          <a:p>
            <a:pPr marL="0" indent="0">
              <a:buNone/>
            </a:pPr>
            <a:r>
              <a:rPr lang="fr-FR" u="sng" dirty="0">
                <a:solidFill>
                  <a:schemeClr val="accent6">
                    <a:lumMod val="75000"/>
                  </a:schemeClr>
                </a:solidFill>
              </a:rPr>
              <a:t>Dispositions communes applicables à toutes les réunions</a:t>
            </a:r>
          </a:p>
          <a:p>
            <a:r>
              <a:rPr lang="fr-FR" dirty="0"/>
              <a:t>Chaque organisation syndicale organise ses réunions à l'intention des agents de l'ensemble des services de la collectivité ou de l'établissement public.</a:t>
            </a:r>
          </a:p>
          <a:p>
            <a:r>
              <a:rPr lang="fr-FR" dirty="0"/>
              <a:t>Dans les grandes collectivités ou en cas de dispersion importante des services, l'organisation syndicale peut, après information de l'autorité territoriale, organiser des réunions par direction ou par secteur géographique d'implantation des services.</a:t>
            </a:r>
          </a:p>
          <a:p>
            <a:r>
              <a:rPr lang="fr-FR" dirty="0"/>
              <a:t>Les agents qui souhaitent participer à ces réunions doivent demander une autorisation d'absence à l'autorité territoriale au moins 3 jours avant la réunion.</a:t>
            </a:r>
          </a:p>
          <a:p>
            <a:r>
              <a:rPr lang="fr-FR" dirty="0"/>
              <a:t>Cette autorisation ne peut être refusée que pour des motifs liés aux nécessités de service</a:t>
            </a: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24</a:t>
            </a:fld>
            <a:endParaRPr lang="fr-FR"/>
          </a:p>
        </p:txBody>
      </p:sp>
    </p:spTree>
    <p:extLst>
      <p:ext uri="{BB962C8B-B14F-4D97-AF65-F5344CB8AC3E}">
        <p14:creationId xmlns="" xmlns:p14="http://schemas.microsoft.com/office/powerpoint/2010/main" val="3403873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AB1912-8BB4-40E9-95EE-378791C20392}"/>
              </a:ext>
            </a:extLst>
          </p:cNvPr>
          <p:cNvSpPr>
            <a:spLocks noGrp="1"/>
          </p:cNvSpPr>
          <p:nvPr>
            <p:ph type="title"/>
          </p:nvPr>
        </p:nvSpPr>
        <p:spPr>
          <a:xfrm>
            <a:off x="838200" y="365125"/>
            <a:ext cx="10515600" cy="623703"/>
          </a:xfrm>
        </p:spPr>
        <p:txBody>
          <a:bodyPr>
            <a:noAutofit/>
          </a:bodyPr>
          <a:lstStyle/>
          <a:p>
            <a:r>
              <a:rPr lang="fr-FR" b="1" dirty="0">
                <a:solidFill>
                  <a:schemeClr val="accent1">
                    <a:lumMod val="75000"/>
                  </a:schemeClr>
                </a:solidFill>
              </a:rPr>
              <a:t>Situation des représentants syndicaux</a:t>
            </a:r>
          </a:p>
        </p:txBody>
      </p:sp>
      <p:sp>
        <p:nvSpPr>
          <p:cNvPr id="3" name="Espace réservé du contenu 2">
            <a:extLst>
              <a:ext uri="{FF2B5EF4-FFF2-40B4-BE49-F238E27FC236}">
                <a16:creationId xmlns="" xmlns:a16="http://schemas.microsoft.com/office/drawing/2014/main" id="{0B5A2050-0A5D-4172-A231-3E64EDA1EE62}"/>
              </a:ext>
            </a:extLst>
          </p:cNvPr>
          <p:cNvSpPr>
            <a:spLocks noGrp="1"/>
          </p:cNvSpPr>
          <p:nvPr>
            <p:ph idx="1"/>
          </p:nvPr>
        </p:nvSpPr>
        <p:spPr>
          <a:xfrm>
            <a:off x="838200" y="1145141"/>
            <a:ext cx="10515600" cy="4979211"/>
          </a:xfrm>
        </p:spPr>
        <p:txBody>
          <a:bodyPr>
            <a:normAutofit/>
          </a:bodyPr>
          <a:lstStyle/>
          <a:p>
            <a:pPr marL="0" indent="0">
              <a:buNone/>
            </a:pPr>
            <a:r>
              <a:rPr lang="fr-FR" b="1" u="sng" dirty="0">
                <a:solidFill>
                  <a:schemeClr val="accent2">
                    <a:lumMod val="75000"/>
                  </a:schemeClr>
                </a:solidFill>
              </a:rPr>
              <a:t>Les représentants syndicaux bénéficient </a:t>
            </a:r>
            <a:r>
              <a:rPr lang="fr-FR" b="1" u="sng" dirty="0" smtClean="0">
                <a:solidFill>
                  <a:schemeClr val="accent2">
                    <a:lumMod val="75000"/>
                  </a:schemeClr>
                </a:solidFill>
              </a:rPr>
              <a:t>:</a:t>
            </a:r>
            <a:endParaRPr lang="fr-FR" b="1" u="sng" dirty="0">
              <a:solidFill>
                <a:schemeClr val="accent2">
                  <a:lumMod val="75000"/>
                </a:schemeClr>
              </a:solidFill>
            </a:endParaRPr>
          </a:p>
          <a:p>
            <a:pPr algn="just"/>
            <a:r>
              <a:rPr lang="fr-FR" dirty="0" smtClean="0"/>
              <a:t>Des </a:t>
            </a:r>
            <a:r>
              <a:rPr lang="fr-FR" dirty="0"/>
              <a:t>dispositions générales du statut de la fonction publique territoriale (loi n° 83-634 du 13 juillet </a:t>
            </a:r>
            <a:r>
              <a:rPr lang="fr-FR" dirty="0" smtClean="0"/>
              <a:t>1983, </a:t>
            </a:r>
            <a:r>
              <a:rPr lang="fr-FR" dirty="0"/>
              <a:t>loi n° 84-53 du 26 janvier </a:t>
            </a:r>
            <a:r>
              <a:rPr lang="fr-FR" dirty="0" smtClean="0"/>
              <a:t>1984 </a:t>
            </a:r>
            <a:r>
              <a:rPr lang="fr-FR" dirty="0"/>
              <a:t>...). </a:t>
            </a:r>
          </a:p>
          <a:p>
            <a:pPr algn="just"/>
            <a:endParaRPr lang="fr-FR" dirty="0"/>
          </a:p>
          <a:p>
            <a:pPr algn="just"/>
            <a:r>
              <a:rPr lang="fr-FR" dirty="0" smtClean="0"/>
              <a:t> </a:t>
            </a:r>
            <a:r>
              <a:rPr lang="fr-FR" dirty="0"/>
              <a:t>De règles spécifiques liées à leur qualité de représentant syndical (décret n°85-397 du 3 avril 1985, décret </a:t>
            </a:r>
            <a:r>
              <a:rPr lang="fr-FR" b="1" dirty="0"/>
              <a:t>n°2017-1419 du 28 septembre 2017</a:t>
            </a:r>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25</a:t>
            </a:fld>
            <a:endParaRPr lang="fr-FR"/>
          </a:p>
        </p:txBody>
      </p:sp>
    </p:spTree>
    <p:extLst>
      <p:ext uri="{BB962C8B-B14F-4D97-AF65-F5344CB8AC3E}">
        <p14:creationId xmlns="" xmlns:p14="http://schemas.microsoft.com/office/powerpoint/2010/main" val="197281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AB1912-8BB4-40E9-95EE-378791C20392}"/>
              </a:ext>
            </a:extLst>
          </p:cNvPr>
          <p:cNvSpPr>
            <a:spLocks noGrp="1"/>
          </p:cNvSpPr>
          <p:nvPr>
            <p:ph type="title"/>
          </p:nvPr>
        </p:nvSpPr>
        <p:spPr>
          <a:xfrm>
            <a:off x="838200" y="365126"/>
            <a:ext cx="10515600" cy="836354"/>
          </a:xfrm>
        </p:spPr>
        <p:txBody>
          <a:bodyPr/>
          <a:lstStyle/>
          <a:p>
            <a:r>
              <a:rPr lang="fr-FR" b="1" dirty="0">
                <a:solidFill>
                  <a:schemeClr val="accent1">
                    <a:lumMod val="75000"/>
                  </a:schemeClr>
                </a:solidFill>
              </a:rPr>
              <a:t>Situation des représentants syndicaux</a:t>
            </a:r>
          </a:p>
        </p:txBody>
      </p:sp>
      <p:sp>
        <p:nvSpPr>
          <p:cNvPr id="3" name="Espace réservé du contenu 2">
            <a:extLst>
              <a:ext uri="{FF2B5EF4-FFF2-40B4-BE49-F238E27FC236}">
                <a16:creationId xmlns="" xmlns:a16="http://schemas.microsoft.com/office/drawing/2014/main" id="{0B5A2050-0A5D-4172-A231-3E64EDA1EE62}"/>
              </a:ext>
            </a:extLst>
          </p:cNvPr>
          <p:cNvSpPr>
            <a:spLocks noGrp="1"/>
          </p:cNvSpPr>
          <p:nvPr>
            <p:ph idx="1"/>
          </p:nvPr>
        </p:nvSpPr>
        <p:spPr/>
        <p:txBody>
          <a:bodyPr>
            <a:normAutofit/>
          </a:bodyPr>
          <a:lstStyle/>
          <a:p>
            <a:pPr marL="0" indent="0">
              <a:buNone/>
            </a:pPr>
            <a:r>
              <a:rPr lang="fr-FR" b="1" u="sng" dirty="0" smtClean="0">
                <a:solidFill>
                  <a:schemeClr val="accent2">
                    <a:lumMod val="75000"/>
                  </a:schemeClr>
                </a:solidFill>
              </a:rPr>
              <a:t>L’appartenance </a:t>
            </a:r>
            <a:r>
              <a:rPr lang="fr-FR" b="1" u="sng" dirty="0">
                <a:solidFill>
                  <a:schemeClr val="accent2">
                    <a:lumMod val="75000"/>
                  </a:schemeClr>
                </a:solidFill>
              </a:rPr>
              <a:t>d’un agent à une organisation syndicale </a:t>
            </a:r>
          </a:p>
          <a:p>
            <a:r>
              <a:rPr lang="fr-FR" dirty="0" smtClean="0"/>
              <a:t>Ne </a:t>
            </a:r>
            <a:r>
              <a:rPr lang="fr-FR" dirty="0"/>
              <a:t>doit pas être inscrite dans son </a:t>
            </a:r>
            <a:r>
              <a:rPr lang="fr-FR" dirty="0" smtClean="0"/>
              <a:t>dossier individuel </a:t>
            </a:r>
            <a:r>
              <a:rPr lang="fr-FR" dirty="0"/>
              <a:t>: article 18 alinéa 2 de la loi n° 83-634 du 13 juillet </a:t>
            </a:r>
            <a:r>
              <a:rPr lang="fr-FR" dirty="0" smtClean="0"/>
              <a:t>1983. </a:t>
            </a:r>
          </a:p>
          <a:p>
            <a:r>
              <a:rPr lang="fr-FR" dirty="0" smtClean="0"/>
              <a:t>Ne </a:t>
            </a:r>
            <a:r>
              <a:rPr lang="fr-FR" dirty="0"/>
              <a:t>peut justifier une sanction disciplinaire ou un licenciement en raison de ses activités syndicales (CE, 26 octobre 1960, n°42718) </a:t>
            </a:r>
          </a:p>
          <a:p>
            <a:r>
              <a:rPr lang="fr-FR" dirty="0"/>
              <a:t>Ne doit avoir aucune influence sur les conditions de recrutement, de rémunération, d’avancement, de formation, etc… </a:t>
            </a: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26</a:t>
            </a:fld>
            <a:endParaRPr lang="fr-FR"/>
          </a:p>
        </p:txBody>
      </p:sp>
    </p:spTree>
    <p:extLst>
      <p:ext uri="{BB962C8B-B14F-4D97-AF65-F5344CB8AC3E}">
        <p14:creationId xmlns="" xmlns:p14="http://schemas.microsoft.com/office/powerpoint/2010/main" val="33536256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AB1912-8BB4-40E9-95EE-378791C20392}"/>
              </a:ext>
            </a:extLst>
          </p:cNvPr>
          <p:cNvSpPr>
            <a:spLocks noGrp="1"/>
          </p:cNvSpPr>
          <p:nvPr>
            <p:ph type="title"/>
          </p:nvPr>
        </p:nvSpPr>
        <p:spPr>
          <a:xfrm>
            <a:off x="838200" y="365126"/>
            <a:ext cx="10515600" cy="878884"/>
          </a:xfrm>
        </p:spPr>
        <p:txBody>
          <a:bodyPr>
            <a:normAutofit/>
          </a:bodyPr>
          <a:lstStyle/>
          <a:p>
            <a:r>
              <a:rPr lang="fr-FR" sz="4800" b="1" dirty="0">
                <a:solidFill>
                  <a:schemeClr val="accent1">
                    <a:lumMod val="75000"/>
                  </a:schemeClr>
                </a:solidFill>
              </a:rPr>
              <a:t>Situation</a:t>
            </a:r>
            <a:r>
              <a:rPr lang="fr-FR" b="1" dirty="0">
                <a:solidFill>
                  <a:schemeClr val="accent1">
                    <a:lumMod val="75000"/>
                  </a:schemeClr>
                </a:solidFill>
              </a:rPr>
              <a:t> des représentants syndicaux</a:t>
            </a:r>
            <a:endParaRPr lang="fr-FR" dirty="0"/>
          </a:p>
        </p:txBody>
      </p:sp>
      <p:sp>
        <p:nvSpPr>
          <p:cNvPr id="3" name="Espace réservé du contenu 2">
            <a:extLst>
              <a:ext uri="{FF2B5EF4-FFF2-40B4-BE49-F238E27FC236}">
                <a16:creationId xmlns="" xmlns:a16="http://schemas.microsoft.com/office/drawing/2014/main" id="{0B5A2050-0A5D-4172-A231-3E64EDA1EE62}"/>
              </a:ext>
            </a:extLst>
          </p:cNvPr>
          <p:cNvSpPr>
            <a:spLocks noGrp="1"/>
          </p:cNvSpPr>
          <p:nvPr>
            <p:ph idx="1"/>
          </p:nvPr>
        </p:nvSpPr>
        <p:spPr>
          <a:xfrm>
            <a:off x="838200" y="1690688"/>
            <a:ext cx="10515600" cy="4351338"/>
          </a:xfrm>
        </p:spPr>
        <p:txBody>
          <a:bodyPr>
            <a:normAutofit/>
          </a:bodyPr>
          <a:lstStyle/>
          <a:p>
            <a:pPr algn="just"/>
            <a:r>
              <a:rPr lang="fr-FR" dirty="0"/>
              <a:t>Le temps consacré à l’exercice du droit syndical, et les conséquences éventuelles sur l’organisation du service, ne peuvent être reprochés à l’agent public représentant syndical, notamment dans le cadre de son entretien professionnel. </a:t>
            </a:r>
          </a:p>
          <a:p>
            <a:pPr algn="just"/>
            <a:r>
              <a:rPr lang="fr-FR" dirty="0"/>
              <a:t>L</a:t>
            </a:r>
            <a:r>
              <a:rPr lang="fr-FR" dirty="0" smtClean="0"/>
              <a:t>a </a:t>
            </a:r>
            <a:r>
              <a:rPr lang="fr-FR" dirty="0"/>
              <a:t>qualité de représentant syndical n’exonère pas l’agent de ses obligations statutaires durant son activité syndicale (CAA Bordeaux du 26.06.2007 n°05BX00679)</a:t>
            </a: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27</a:t>
            </a:fld>
            <a:endParaRPr lang="fr-FR"/>
          </a:p>
        </p:txBody>
      </p:sp>
    </p:spTree>
    <p:extLst>
      <p:ext uri="{BB962C8B-B14F-4D97-AF65-F5344CB8AC3E}">
        <p14:creationId xmlns="" xmlns:p14="http://schemas.microsoft.com/office/powerpoint/2010/main" val="1051490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0B5A2050-0A5D-4172-A231-3E64EDA1EE62}"/>
              </a:ext>
            </a:extLst>
          </p:cNvPr>
          <p:cNvSpPr>
            <a:spLocks noGrp="1"/>
          </p:cNvSpPr>
          <p:nvPr>
            <p:ph idx="1"/>
          </p:nvPr>
        </p:nvSpPr>
        <p:spPr>
          <a:xfrm>
            <a:off x="838200" y="1265274"/>
            <a:ext cx="10515600" cy="4911689"/>
          </a:xfrm>
        </p:spPr>
        <p:txBody>
          <a:bodyPr>
            <a:normAutofit fontScale="40000" lnSpcReduction="20000"/>
          </a:bodyPr>
          <a:lstStyle/>
          <a:p>
            <a:pPr marL="0" indent="0" algn="ctr">
              <a:buNone/>
            </a:pPr>
            <a:r>
              <a:rPr lang="fr-FR" sz="3800" b="1" dirty="0" smtClean="0">
                <a:solidFill>
                  <a:schemeClr val="accent2">
                    <a:lumMod val="75000"/>
                  </a:schemeClr>
                </a:solidFill>
              </a:rPr>
              <a:t>Les </a:t>
            </a:r>
            <a:r>
              <a:rPr lang="fr-FR" sz="3800" b="1" dirty="0">
                <a:solidFill>
                  <a:schemeClr val="accent2">
                    <a:lumMod val="75000"/>
                  </a:schemeClr>
                </a:solidFill>
              </a:rPr>
              <a:t>garanties spécifiques des représentants syndicaux bénéficiaires de décharges d’activité de </a:t>
            </a:r>
            <a:r>
              <a:rPr lang="fr-FR" sz="3800" b="1" dirty="0" smtClean="0">
                <a:solidFill>
                  <a:schemeClr val="accent2">
                    <a:lumMod val="75000"/>
                  </a:schemeClr>
                </a:solidFill>
              </a:rPr>
              <a:t>service.</a:t>
            </a:r>
          </a:p>
          <a:p>
            <a:pPr marL="0" indent="0">
              <a:buNone/>
            </a:pPr>
            <a:r>
              <a:rPr lang="fr-FR" sz="4400" b="1" u="sng" dirty="0" smtClean="0">
                <a:solidFill>
                  <a:srgbClr val="00B050"/>
                </a:solidFill>
              </a:rPr>
              <a:t>Leur carrière </a:t>
            </a:r>
            <a:r>
              <a:rPr lang="fr-FR" sz="2900" b="1" u="sng" dirty="0" smtClean="0">
                <a:solidFill>
                  <a:srgbClr val="00B050"/>
                </a:solidFill>
              </a:rPr>
              <a:t>: </a:t>
            </a:r>
          </a:p>
          <a:p>
            <a:r>
              <a:rPr lang="fr-FR" sz="4000" dirty="0"/>
              <a:t>La position statutaire de l'agent n’est pas modifiée par </a:t>
            </a:r>
            <a:r>
              <a:rPr lang="fr-FR" sz="4000" dirty="0" smtClean="0"/>
              <a:t>son </a:t>
            </a:r>
            <a:r>
              <a:rPr lang="fr-FR" sz="4000" dirty="0"/>
              <a:t>activité syndicale ; il est réputé en position d'activité et continue à bénéficier des droits attachés à cette position </a:t>
            </a:r>
            <a:r>
              <a:rPr lang="fr-FR" sz="4000" dirty="0" smtClean="0"/>
              <a:t>: </a:t>
            </a:r>
            <a:endParaRPr lang="fr-FR" sz="4000" dirty="0"/>
          </a:p>
          <a:p>
            <a:r>
              <a:rPr lang="fr-FR" sz="4000" dirty="0"/>
              <a:t>Le poste de l’agent n’est donc pas vacant. A la fin de sa décharge, l’agent recouvre ses fonctions ou à défaut il est réaffecté dans un emploi correspondant à son grade. </a:t>
            </a:r>
          </a:p>
          <a:p>
            <a:r>
              <a:rPr lang="fr-FR" sz="4000" dirty="0"/>
              <a:t>Le fonctionnaire qui bénéficie, depuis au moins six mois au cours d’une année civile, d’une décharge d’activité de service à laquelle il consacre 100% de son activité lorsqu’il est à temps complet ou non complet ou à laquelle il consacre au moins 70% mais moins de 100% de son activité lorsqu’il est à temps complet a droit, dès la première année, à l’application des règles </a:t>
            </a:r>
            <a:r>
              <a:rPr lang="fr-FR" sz="4000" dirty="0" smtClean="0"/>
              <a:t>suivantes : </a:t>
            </a:r>
          </a:p>
          <a:p>
            <a:pPr marL="0" indent="0">
              <a:buNone/>
            </a:pPr>
            <a:endParaRPr lang="fr-FR" sz="4000" dirty="0" smtClean="0"/>
          </a:p>
          <a:p>
            <a:pPr lvl="1"/>
            <a:r>
              <a:rPr lang="fr-FR" sz="4000" dirty="0" smtClean="0"/>
              <a:t> </a:t>
            </a:r>
            <a:r>
              <a:rPr lang="fr-FR" sz="4000" dirty="0"/>
              <a:t>Lorsqu’il réunit les conditions fixées par le statut particulier de son corps ou cadre d’emplois pour bénéficier d’un avancement d’échelon spécial, ce fonctionnaire est inscrit, de plein droit, au tableau d’avancement de cet échelon spécial, au vu de l’ancienneté acquise dans </a:t>
            </a:r>
            <a:r>
              <a:rPr lang="fr-FR" sz="4000" dirty="0" smtClean="0"/>
              <a:t>l’échelon;</a:t>
            </a:r>
          </a:p>
          <a:p>
            <a:pPr marL="457200" lvl="1" indent="0">
              <a:buNone/>
            </a:pPr>
            <a:endParaRPr lang="fr-FR" sz="4000" dirty="0" smtClean="0"/>
          </a:p>
          <a:p>
            <a:pPr lvl="1"/>
            <a:r>
              <a:rPr lang="fr-FR" sz="4000" dirty="0" smtClean="0"/>
              <a:t> Lorsqu’il réunit les conditions fixées par le statut particulier de son corps ou cadre d’emplois pour bénéficier d’un avancement de grade au choix, ce fonctionnaire est inscrit, de plein droit, au tableau d’avancement de grade, au vu de l’ancienneté acquise dans ce grade. </a:t>
            </a:r>
          </a:p>
          <a:p>
            <a:pPr marL="457200" lvl="1" indent="0">
              <a:buNone/>
            </a:pPr>
            <a:endParaRPr lang="fr-FR" sz="4000" dirty="0" smtClean="0"/>
          </a:p>
          <a:p>
            <a:pPr lvl="1"/>
            <a:r>
              <a:rPr lang="fr-FR" sz="4000" dirty="0" smtClean="0"/>
              <a:t>Lorsque </a:t>
            </a:r>
            <a:r>
              <a:rPr lang="fr-FR" sz="4000" dirty="0"/>
              <a:t>l’ancienneté détenue dans son échelon peut être bonifiée en fonction de l’ancienneté et de la valeur professionnelle, l’agent bénéficie d’une bonification calculée sur la base de la durée moyenne pondérée de bonification accordée dans l’échelon. </a:t>
            </a:r>
          </a:p>
          <a:p>
            <a:pPr marL="0" indent="0">
              <a:buNone/>
            </a:pPr>
            <a:endParaRPr lang="fr-FR" dirty="0"/>
          </a:p>
        </p:txBody>
      </p:sp>
      <p:sp>
        <p:nvSpPr>
          <p:cNvPr id="5" name="Titre 1">
            <a:extLst>
              <a:ext uri="{FF2B5EF4-FFF2-40B4-BE49-F238E27FC236}">
                <a16:creationId xmlns="" xmlns:a16="http://schemas.microsoft.com/office/drawing/2014/main" id="{82AB1912-8BB4-40E9-95EE-378791C20392}"/>
              </a:ext>
            </a:extLst>
          </p:cNvPr>
          <p:cNvSpPr>
            <a:spLocks noGrp="1"/>
          </p:cNvSpPr>
          <p:nvPr>
            <p:ph type="title"/>
          </p:nvPr>
        </p:nvSpPr>
        <p:spPr>
          <a:xfrm>
            <a:off x="838200" y="365125"/>
            <a:ext cx="10515600" cy="666233"/>
          </a:xfrm>
        </p:spPr>
        <p:txBody>
          <a:bodyPr>
            <a:noAutofit/>
          </a:bodyPr>
          <a:lstStyle/>
          <a:p>
            <a:pPr algn="ctr"/>
            <a:r>
              <a:rPr lang="fr-FR" sz="4000" b="1" dirty="0">
                <a:solidFill>
                  <a:schemeClr val="accent1">
                    <a:lumMod val="75000"/>
                  </a:schemeClr>
                </a:solidFill>
              </a:rPr>
              <a:t>Situation des représentants syndicaux</a:t>
            </a:r>
            <a:endParaRPr lang="fr-FR" sz="4000" dirty="0"/>
          </a:p>
        </p:txBody>
      </p:sp>
      <p:sp>
        <p:nvSpPr>
          <p:cNvPr id="2" name="Espace réservé du pied de page 1"/>
          <p:cNvSpPr>
            <a:spLocks noGrp="1"/>
          </p:cNvSpPr>
          <p:nvPr>
            <p:ph type="ftr" sz="quarter" idx="11"/>
          </p:nvPr>
        </p:nvSpPr>
        <p:spPr/>
        <p:txBody>
          <a:bodyPr/>
          <a:lstStyle/>
          <a:p>
            <a:r>
              <a:rPr lang="fr-FR" smtClean="0"/>
              <a:t>SAFPT -Formation des représentants syndicaux - 2021</a:t>
            </a:r>
            <a:endParaRPr lang="fr-FR"/>
          </a:p>
        </p:txBody>
      </p:sp>
      <p:sp>
        <p:nvSpPr>
          <p:cNvPr id="4" name="Espace réservé du numéro de diapositive 3"/>
          <p:cNvSpPr>
            <a:spLocks noGrp="1"/>
          </p:cNvSpPr>
          <p:nvPr>
            <p:ph type="sldNum" sz="quarter" idx="12"/>
          </p:nvPr>
        </p:nvSpPr>
        <p:spPr/>
        <p:txBody>
          <a:bodyPr/>
          <a:lstStyle/>
          <a:p>
            <a:fld id="{B5E892E2-E4AD-430F-992B-2A9C5C226132}" type="slidenum">
              <a:rPr lang="fr-FR" smtClean="0"/>
              <a:pPr/>
              <a:t>28</a:t>
            </a:fld>
            <a:endParaRPr lang="fr-FR"/>
          </a:p>
        </p:txBody>
      </p:sp>
    </p:spTree>
    <p:extLst>
      <p:ext uri="{BB962C8B-B14F-4D97-AF65-F5344CB8AC3E}">
        <p14:creationId xmlns="" xmlns:p14="http://schemas.microsoft.com/office/powerpoint/2010/main" val="15761964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AB1912-8BB4-40E9-95EE-378791C20392}"/>
              </a:ext>
            </a:extLst>
          </p:cNvPr>
          <p:cNvSpPr>
            <a:spLocks noGrp="1"/>
          </p:cNvSpPr>
          <p:nvPr>
            <p:ph type="title"/>
          </p:nvPr>
        </p:nvSpPr>
        <p:spPr>
          <a:xfrm>
            <a:off x="838200" y="365126"/>
            <a:ext cx="10515600" cy="825722"/>
          </a:xfrm>
        </p:spPr>
        <p:txBody>
          <a:bodyPr>
            <a:normAutofit/>
          </a:bodyPr>
          <a:lstStyle/>
          <a:p>
            <a:r>
              <a:rPr lang="fr-FR" sz="4000" b="1" dirty="0">
                <a:solidFill>
                  <a:schemeClr val="accent1">
                    <a:lumMod val="75000"/>
                  </a:schemeClr>
                </a:solidFill>
              </a:rPr>
              <a:t>Situation des représentants syndicaux</a:t>
            </a:r>
            <a:endParaRPr lang="fr-FR" sz="4000" dirty="0"/>
          </a:p>
        </p:txBody>
      </p:sp>
      <p:sp>
        <p:nvSpPr>
          <p:cNvPr id="3" name="Espace réservé du contenu 2">
            <a:extLst>
              <a:ext uri="{FF2B5EF4-FFF2-40B4-BE49-F238E27FC236}">
                <a16:creationId xmlns="" xmlns:a16="http://schemas.microsoft.com/office/drawing/2014/main" id="{0B5A2050-0A5D-4172-A231-3E64EDA1EE62}"/>
              </a:ext>
            </a:extLst>
          </p:cNvPr>
          <p:cNvSpPr>
            <a:spLocks noGrp="1"/>
          </p:cNvSpPr>
          <p:nvPr>
            <p:ph idx="1"/>
          </p:nvPr>
        </p:nvSpPr>
        <p:spPr>
          <a:xfrm>
            <a:off x="838200" y="1190848"/>
            <a:ext cx="10515600" cy="4986115"/>
          </a:xfrm>
        </p:spPr>
        <p:txBody>
          <a:bodyPr>
            <a:normAutofit/>
          </a:bodyPr>
          <a:lstStyle/>
          <a:p>
            <a:pPr marL="0" indent="0" algn="ctr">
              <a:buNone/>
            </a:pPr>
            <a:r>
              <a:rPr lang="fr-FR" b="1" dirty="0">
                <a:solidFill>
                  <a:schemeClr val="accent2">
                    <a:lumMod val="75000"/>
                  </a:schemeClr>
                </a:solidFill>
              </a:rPr>
              <a:t>Les garanties spécifiques des représentants syndicaux bénéficiaires de décharges d’activité de </a:t>
            </a:r>
            <a:r>
              <a:rPr lang="fr-FR" b="1" dirty="0" smtClean="0">
                <a:solidFill>
                  <a:schemeClr val="accent2">
                    <a:lumMod val="75000"/>
                  </a:schemeClr>
                </a:solidFill>
              </a:rPr>
              <a:t>service</a:t>
            </a:r>
            <a:r>
              <a:rPr lang="fr-FR" dirty="0" smtClean="0"/>
              <a:t>.</a:t>
            </a:r>
          </a:p>
          <a:p>
            <a:pPr marL="0" indent="0">
              <a:buNone/>
            </a:pPr>
            <a:r>
              <a:rPr lang="fr-FR" sz="2100" b="1" dirty="0" smtClean="0"/>
              <a:t> </a:t>
            </a:r>
            <a:r>
              <a:rPr lang="fr-FR" b="1" u="sng" dirty="0" smtClean="0">
                <a:solidFill>
                  <a:srgbClr val="00B050"/>
                </a:solidFill>
              </a:rPr>
              <a:t>Le travail effectif</a:t>
            </a:r>
          </a:p>
          <a:p>
            <a:pPr marL="0" indent="0">
              <a:buNone/>
            </a:pPr>
            <a:endParaRPr lang="fr-FR" b="1" u="sng" dirty="0" smtClean="0">
              <a:solidFill>
                <a:srgbClr val="00B050"/>
              </a:solidFill>
            </a:endParaRPr>
          </a:p>
          <a:p>
            <a:r>
              <a:rPr lang="fr-FR" dirty="0"/>
              <a:t>La décharge peut être totale ou partielle. Lorsqu’elle est partielle, la charge administrative de l’agent doit être </a:t>
            </a:r>
            <a:r>
              <a:rPr lang="fr-FR" dirty="0" smtClean="0"/>
              <a:t>allégée </a:t>
            </a:r>
            <a:r>
              <a:rPr lang="fr-FR" dirty="0"/>
              <a:t>proportionnellement au temps de la décharge d’activité de service. </a:t>
            </a:r>
            <a:endParaRPr lang="fr-FR" dirty="0" smtClean="0"/>
          </a:p>
          <a:p>
            <a:pPr marL="0" indent="0">
              <a:buNone/>
            </a:pPr>
            <a:endParaRPr lang="fr-FR" dirty="0"/>
          </a:p>
          <a:p>
            <a:r>
              <a:rPr lang="fr-FR" dirty="0"/>
              <a:t>Un employeur ne peut demander à un agent de réaliser des heures supplémentaires pour assurer un service équivalent à celui qu’il aurait assuré s’il n’avait pas été déchargé.</a:t>
            </a: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29</a:t>
            </a:fld>
            <a:endParaRPr lang="fr-FR"/>
          </a:p>
        </p:txBody>
      </p:sp>
    </p:spTree>
    <p:extLst>
      <p:ext uri="{BB962C8B-B14F-4D97-AF65-F5344CB8AC3E}">
        <p14:creationId xmlns="" xmlns:p14="http://schemas.microsoft.com/office/powerpoint/2010/main" val="255796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381A2C9-F76B-4195-B84D-599C83681C37}"/>
              </a:ext>
            </a:extLst>
          </p:cNvPr>
          <p:cNvSpPr>
            <a:spLocks noGrp="1"/>
          </p:cNvSpPr>
          <p:nvPr>
            <p:ph type="title"/>
          </p:nvPr>
        </p:nvSpPr>
        <p:spPr/>
        <p:txBody>
          <a:bodyPr/>
          <a:lstStyle/>
          <a:p>
            <a:r>
              <a:rPr lang="fr-FR" b="1" dirty="0">
                <a:solidFill>
                  <a:schemeClr val="accent1">
                    <a:lumMod val="75000"/>
                  </a:schemeClr>
                </a:solidFill>
              </a:rPr>
              <a:t>L’objectif du SAFPT</a:t>
            </a:r>
          </a:p>
        </p:txBody>
      </p:sp>
      <p:sp>
        <p:nvSpPr>
          <p:cNvPr id="4" name="Rectangle 1">
            <a:extLst>
              <a:ext uri="{FF2B5EF4-FFF2-40B4-BE49-F238E27FC236}">
                <a16:creationId xmlns="" xmlns:a16="http://schemas.microsoft.com/office/drawing/2014/main" id="{AEBFB78F-1552-4486-80FD-A12E70AA0D94}"/>
              </a:ext>
            </a:extLst>
          </p:cNvPr>
          <p:cNvSpPr>
            <a:spLocks noGrp="1" noChangeArrowheads="1"/>
          </p:cNvSpPr>
          <p:nvPr>
            <p:ph idx="1"/>
          </p:nvPr>
        </p:nvSpPr>
        <p:spPr bwMode="auto">
          <a:xfrm>
            <a:off x="391886" y="1752838"/>
            <a:ext cx="11350171" cy="48474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228528" tIns="45720" rIns="-296769" bIns="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fr-FR" altLang="fr-FR" dirty="0">
                <a:latin typeface="Times New Roman" panose="02020603050405020304" pitchFamily="18" charset="0"/>
                <a:cs typeface="Times New Roman" panose="02020603050405020304" pitchFamily="18" charset="0"/>
              </a:rPr>
              <a:t>L</a:t>
            </a:r>
            <a:r>
              <a:rPr kumimoji="0" lang="fr-FR" altLang="fr-FR" u="none" strike="noStrike" cap="none" normalizeH="0" baseline="0" dirty="0">
                <a:ln>
                  <a:noFill/>
                </a:ln>
                <a:effectLst/>
                <a:latin typeface="Times New Roman" panose="02020603050405020304" pitchFamily="18" charset="0"/>
                <a:cs typeface="Times New Roman" panose="02020603050405020304" pitchFamily="18" charset="0"/>
              </a:rPr>
              <a:t>a défense des intérêts professionnels, matériels et moraux de ses membres par la représentativité de ceux-ci devant les pouvoirs publics..</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endParaRPr kumimoji="0" lang="fr-FR" altLang="fr-FR" u="none" strike="noStrike" cap="none" normalizeH="0" baseline="0" dirty="0">
              <a:ln>
                <a:noFill/>
              </a:ln>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fr-FR" altLang="fr-FR" dirty="0">
                <a:latin typeface="Times New Roman" panose="02020603050405020304" pitchFamily="18" charset="0"/>
                <a:cs typeface="Times New Roman" panose="02020603050405020304" pitchFamily="18" charset="0"/>
              </a:rPr>
              <a:t>L</a:t>
            </a:r>
            <a:r>
              <a:rPr kumimoji="0" lang="fr-FR" altLang="fr-FR" u="none" strike="noStrike" cap="none" normalizeH="0" baseline="0" dirty="0">
                <a:ln>
                  <a:noFill/>
                </a:ln>
                <a:effectLst/>
                <a:latin typeface="Times New Roman" panose="02020603050405020304" pitchFamily="18" charset="0"/>
                <a:cs typeface="Times New Roman" panose="02020603050405020304" pitchFamily="18" charset="0"/>
              </a:rPr>
              <a:t>a poursuite d'une véritable carrière dans la fonction publique territoriale à l'exclusion stricte de toutes questions </a:t>
            </a:r>
            <a:r>
              <a:rPr kumimoji="0" lang="fr-FR" altLang="fr-FR" u="sng" strike="noStrike" cap="none" normalizeH="0" baseline="0" dirty="0">
                <a:ln>
                  <a:noFill/>
                </a:ln>
                <a:effectLst/>
                <a:latin typeface="Times New Roman" panose="02020603050405020304" pitchFamily="18" charset="0"/>
                <a:cs typeface="Times New Roman" panose="02020603050405020304" pitchFamily="18" charset="0"/>
              </a:rPr>
              <a:t>politiques, philosophiques ou confessionnelles.</a:t>
            </a:r>
          </a:p>
          <a:p>
            <a:pPr marL="0" marR="0" lvl="0" indent="0" algn="l" defTabSz="914400" rtl="0" eaLnBrk="0" fontAlgn="base" latinLnBrk="0" hangingPunct="0">
              <a:lnSpc>
                <a:spcPct val="100000"/>
              </a:lnSpc>
              <a:spcBef>
                <a:spcPct val="0"/>
              </a:spcBef>
              <a:spcAft>
                <a:spcPct val="0"/>
              </a:spcAft>
              <a:buClrTx/>
              <a:buSzTx/>
              <a:buNone/>
              <a:tabLst/>
            </a:pPr>
            <a:endParaRPr kumimoji="0" lang="fr-FR" altLang="fr-FR" u="sng" strike="noStrike" cap="none" normalizeH="0" baseline="0" dirty="0">
              <a:ln>
                <a:noFill/>
              </a:ln>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fr-FR" altLang="fr-FR" u="none" strike="noStrike" cap="none" normalizeH="0" baseline="0" dirty="0">
                <a:ln>
                  <a:noFill/>
                </a:ln>
                <a:effectLst/>
                <a:latin typeface="Times New Roman" panose="02020603050405020304" pitchFamily="18" charset="0"/>
                <a:cs typeface="Times New Roman" panose="02020603050405020304" pitchFamily="18" charset="0"/>
              </a:rPr>
              <a:t>La réactualisation annuelle des statuts particuliers des différentes filières au moyen du cahier de propositions Nationales transmis à </a:t>
            </a:r>
            <a:r>
              <a:rPr kumimoji="0" lang="fr-FR" altLang="fr-FR" i="1" u="none" strike="noStrike" cap="none" normalizeH="0" baseline="0" dirty="0">
                <a:ln>
                  <a:noFill/>
                </a:ln>
                <a:solidFill>
                  <a:srgbClr val="660066"/>
                </a:solidFill>
                <a:effectLst/>
                <a:latin typeface="Times New Roman" panose="02020603050405020304" pitchFamily="18" charset="0"/>
                <a:cs typeface="Times New Roman" panose="02020603050405020304" pitchFamily="18" charset="0"/>
              </a:rPr>
              <a:t>:</a:t>
            </a:r>
            <a:endParaRPr lang="fr-FR" altLang="fr-FR" sz="2400" dirty="0">
              <a:latin typeface="Times New Roman" panose="02020603050405020304" pitchFamily="18" charset="0"/>
              <a:cs typeface="Times New Roman" panose="02020603050405020304" pitchFamily="18" charset="0"/>
            </a:endParaRPr>
          </a:p>
          <a:p>
            <a:pPr lvl="1" eaLnBrk="0" fontAlgn="base" hangingPunct="0">
              <a:lnSpc>
                <a:spcPct val="100000"/>
              </a:lnSpc>
              <a:spcBef>
                <a:spcPct val="0"/>
              </a:spcBef>
              <a:spcAft>
                <a:spcPct val="0"/>
              </a:spcAft>
              <a:buFont typeface="Wingdings" panose="05000000000000000000" pitchFamily="2" charset="2"/>
              <a:buChar char="Ø"/>
            </a:pPr>
            <a:r>
              <a:rPr kumimoji="0" lang="fr-FR" altLang="fr-FR" sz="2000" b="0" i="1" u="none" strike="noStrike" cap="none" normalizeH="0" baseline="0" dirty="0">
                <a:ln>
                  <a:noFill/>
                </a:ln>
                <a:effectLst/>
                <a:latin typeface="Times New Roman" panose="02020603050405020304" pitchFamily="18" charset="0"/>
                <a:cs typeface="Times New Roman" panose="02020603050405020304" pitchFamily="18" charset="0"/>
              </a:rPr>
              <a:t>Monsieur le Président de la République et Monsieur le Premier Ministre</a:t>
            </a:r>
            <a:endParaRPr lang="fr-FR" altLang="fr-FR" sz="2000" i="1" dirty="0">
              <a:latin typeface="Times New Roman" panose="02020603050405020304" pitchFamily="18" charset="0"/>
              <a:cs typeface="Times New Roman" panose="02020603050405020304" pitchFamily="18" charset="0"/>
            </a:endParaRPr>
          </a:p>
          <a:p>
            <a:pPr lvl="1" eaLnBrk="0" fontAlgn="base" hangingPunct="0">
              <a:lnSpc>
                <a:spcPct val="100000"/>
              </a:lnSpc>
              <a:spcBef>
                <a:spcPct val="0"/>
              </a:spcBef>
              <a:spcAft>
                <a:spcPct val="0"/>
              </a:spcAft>
              <a:buFont typeface="Wingdings" panose="05000000000000000000" pitchFamily="2" charset="2"/>
              <a:buChar char="Ø"/>
            </a:pPr>
            <a:r>
              <a:rPr kumimoji="0" lang="fr-FR" altLang="fr-FR" sz="2000" b="0" i="1" u="none" strike="noStrike" cap="none" normalizeH="0" baseline="0" dirty="0">
                <a:ln>
                  <a:noFill/>
                </a:ln>
                <a:effectLst/>
                <a:latin typeface="Times New Roman" panose="02020603050405020304" pitchFamily="18" charset="0"/>
                <a:cs typeface="Times New Roman" panose="02020603050405020304" pitchFamily="18" charset="0"/>
              </a:rPr>
              <a:t>Les différents Ministères ayant trait à la F.P.T</a:t>
            </a:r>
            <a:r>
              <a:rPr kumimoji="0" lang="fr-FR" altLang="fr-FR" sz="2000" b="0" i="1"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a:t>
            </a:r>
            <a:br>
              <a:rPr kumimoji="0" lang="fr-FR" altLang="fr-FR" sz="2000" b="0" i="1"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b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3</a:t>
            </a:fld>
            <a:endParaRPr lang="fr-FR"/>
          </a:p>
        </p:txBody>
      </p:sp>
    </p:spTree>
    <p:extLst>
      <p:ext uri="{BB962C8B-B14F-4D97-AF65-F5344CB8AC3E}">
        <p14:creationId xmlns="" xmlns:p14="http://schemas.microsoft.com/office/powerpoint/2010/main" val="35006532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AB1912-8BB4-40E9-95EE-378791C20392}"/>
              </a:ext>
            </a:extLst>
          </p:cNvPr>
          <p:cNvSpPr>
            <a:spLocks noGrp="1"/>
          </p:cNvSpPr>
          <p:nvPr>
            <p:ph type="title"/>
          </p:nvPr>
        </p:nvSpPr>
        <p:spPr>
          <a:xfrm>
            <a:off x="838200" y="365126"/>
            <a:ext cx="10515600" cy="687498"/>
          </a:xfrm>
        </p:spPr>
        <p:txBody>
          <a:bodyPr>
            <a:normAutofit fontScale="90000"/>
          </a:bodyPr>
          <a:lstStyle/>
          <a:p>
            <a:r>
              <a:rPr lang="fr-FR" b="1" dirty="0">
                <a:solidFill>
                  <a:schemeClr val="accent1">
                    <a:lumMod val="75000"/>
                  </a:schemeClr>
                </a:solidFill>
              </a:rPr>
              <a:t>Situation des représentants syndicaux</a:t>
            </a:r>
            <a:endParaRPr lang="fr-FR" dirty="0"/>
          </a:p>
        </p:txBody>
      </p:sp>
      <p:sp>
        <p:nvSpPr>
          <p:cNvPr id="3" name="Espace réservé du contenu 2">
            <a:extLst>
              <a:ext uri="{FF2B5EF4-FFF2-40B4-BE49-F238E27FC236}">
                <a16:creationId xmlns="" xmlns:a16="http://schemas.microsoft.com/office/drawing/2014/main" id="{0B5A2050-0A5D-4172-A231-3E64EDA1EE62}"/>
              </a:ext>
            </a:extLst>
          </p:cNvPr>
          <p:cNvSpPr>
            <a:spLocks noGrp="1"/>
          </p:cNvSpPr>
          <p:nvPr>
            <p:ph idx="1"/>
          </p:nvPr>
        </p:nvSpPr>
        <p:spPr>
          <a:xfrm>
            <a:off x="838200" y="1180214"/>
            <a:ext cx="10515600" cy="4996749"/>
          </a:xfrm>
        </p:spPr>
        <p:txBody>
          <a:bodyPr>
            <a:normAutofit/>
          </a:bodyPr>
          <a:lstStyle/>
          <a:p>
            <a:pPr marL="0" indent="0" algn="ctr">
              <a:buNone/>
            </a:pPr>
            <a:r>
              <a:rPr lang="fr-FR" b="1" dirty="0">
                <a:solidFill>
                  <a:schemeClr val="accent2">
                    <a:lumMod val="75000"/>
                  </a:schemeClr>
                </a:solidFill>
              </a:rPr>
              <a:t>Les garanties spécifiques des représentants syndicaux bénéficiaires de décharges d’activité de service</a:t>
            </a:r>
            <a:r>
              <a:rPr lang="fr-FR" sz="3200" dirty="0" smtClean="0"/>
              <a:t>.</a:t>
            </a:r>
          </a:p>
          <a:p>
            <a:pPr marL="0" indent="0">
              <a:buNone/>
            </a:pPr>
            <a:r>
              <a:rPr lang="fr-FR" b="1" u="sng" dirty="0" smtClean="0">
                <a:solidFill>
                  <a:srgbClr val="00B050"/>
                </a:solidFill>
              </a:rPr>
              <a:t>La rémunération </a:t>
            </a:r>
            <a:r>
              <a:rPr lang="fr-FR" dirty="0" smtClean="0">
                <a:solidFill>
                  <a:srgbClr val="00B050"/>
                </a:solidFill>
              </a:rPr>
              <a:t>: </a:t>
            </a:r>
          </a:p>
          <a:p>
            <a:r>
              <a:rPr lang="fr-FR" dirty="0"/>
              <a:t>Pendant la période de décharge d’activité de services, l’agent continue de percevoir en intégralité sa rémunération indiciaire et son supplément familial de traitement, quel que soit le temps de décharge octroyé, sans </a:t>
            </a:r>
            <a:r>
              <a:rPr lang="fr-FR" dirty="0" err="1" smtClean="0"/>
              <a:t>proratisation</a:t>
            </a:r>
            <a:endParaRPr lang="fr-FR" dirty="0" smtClean="0"/>
          </a:p>
          <a:p>
            <a:pPr marL="0" indent="0">
              <a:buNone/>
            </a:pPr>
            <a:endParaRPr lang="fr-FR" sz="1100" dirty="0"/>
          </a:p>
          <a:p>
            <a:r>
              <a:rPr lang="fr-FR" dirty="0"/>
              <a:t>L’agent ne conserve le bénéfice de la NBI que s’il en bénéficiait depuis au moins 6 mois avant sa décharge dans le cadre de ses fonctions (article 13 du décret n°2017-1419 du 28 septembre 2017). </a:t>
            </a: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30</a:t>
            </a:fld>
            <a:endParaRPr lang="fr-FR"/>
          </a:p>
        </p:txBody>
      </p:sp>
    </p:spTree>
    <p:extLst>
      <p:ext uri="{BB962C8B-B14F-4D97-AF65-F5344CB8AC3E}">
        <p14:creationId xmlns="" xmlns:p14="http://schemas.microsoft.com/office/powerpoint/2010/main" val="27841578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0B5A2050-0A5D-4172-A231-3E64EDA1EE62}"/>
              </a:ext>
            </a:extLst>
          </p:cNvPr>
          <p:cNvSpPr>
            <a:spLocks noGrp="1"/>
          </p:cNvSpPr>
          <p:nvPr>
            <p:ph idx="1"/>
          </p:nvPr>
        </p:nvSpPr>
        <p:spPr>
          <a:xfrm>
            <a:off x="838200" y="1219570"/>
            <a:ext cx="10515600" cy="4351338"/>
          </a:xfrm>
        </p:spPr>
        <p:txBody>
          <a:bodyPr>
            <a:normAutofit fontScale="70000" lnSpcReduction="20000"/>
          </a:bodyPr>
          <a:lstStyle/>
          <a:p>
            <a:pPr marL="0" indent="0" algn="ctr">
              <a:buNone/>
            </a:pPr>
            <a:r>
              <a:rPr lang="fr-FR" sz="4000" b="1" dirty="0">
                <a:solidFill>
                  <a:schemeClr val="accent2">
                    <a:lumMod val="75000"/>
                  </a:schemeClr>
                </a:solidFill>
              </a:rPr>
              <a:t>Les garanties spécifiques des représentants syndicaux bénéficiaires de décharges d’activité de service</a:t>
            </a:r>
            <a:r>
              <a:rPr lang="fr-FR" sz="4000" dirty="0"/>
              <a:t>.</a:t>
            </a:r>
          </a:p>
          <a:p>
            <a:pPr marL="0" indent="0">
              <a:buNone/>
            </a:pPr>
            <a:r>
              <a:rPr lang="fr-FR" sz="3800" b="1" u="sng" dirty="0" smtClean="0">
                <a:solidFill>
                  <a:srgbClr val="00B050"/>
                </a:solidFill>
              </a:rPr>
              <a:t>La rémunération : </a:t>
            </a:r>
            <a:r>
              <a:rPr lang="fr-FR" sz="3600" b="1" u="sng" dirty="0">
                <a:solidFill>
                  <a:srgbClr val="00B050"/>
                </a:solidFill>
              </a:rPr>
              <a:t>Le sort des </a:t>
            </a:r>
            <a:r>
              <a:rPr lang="fr-FR" sz="3600" b="1" u="sng" dirty="0" smtClean="0">
                <a:solidFill>
                  <a:srgbClr val="00B050"/>
                </a:solidFill>
              </a:rPr>
              <a:t>primes</a:t>
            </a:r>
          </a:p>
          <a:p>
            <a:pPr marL="0" indent="0">
              <a:buNone/>
            </a:pPr>
            <a:r>
              <a:rPr lang="fr-FR" sz="3600" dirty="0" smtClean="0"/>
              <a:t>Il varie </a:t>
            </a:r>
            <a:r>
              <a:rPr lang="fr-FR" sz="3600" dirty="0"/>
              <a:t>quant à lui en fonction de la quotité de la décharge d’activité de service </a:t>
            </a:r>
            <a:r>
              <a:rPr lang="fr-FR" sz="3600" dirty="0" smtClean="0"/>
              <a:t>:</a:t>
            </a:r>
            <a:endParaRPr lang="fr-FR" sz="4000" dirty="0" smtClean="0"/>
          </a:p>
          <a:p>
            <a:pPr marL="0" indent="0">
              <a:buNone/>
            </a:pPr>
            <a:endParaRPr lang="fr-FR" sz="4000" dirty="0">
              <a:solidFill>
                <a:schemeClr val="accent6">
                  <a:lumMod val="75000"/>
                </a:schemeClr>
              </a:solidFill>
            </a:endParaRPr>
          </a:p>
          <a:p>
            <a:pPr marL="0" indent="0" algn="ctr">
              <a:buNone/>
            </a:pPr>
            <a:r>
              <a:rPr lang="fr-FR" sz="4000" u="sng" dirty="0">
                <a:solidFill>
                  <a:schemeClr val="accent6">
                    <a:lumMod val="75000"/>
                  </a:schemeClr>
                </a:solidFill>
              </a:rPr>
              <a:t>Pour les agents qui bénéficient d’une décharge d’activité de services à </a:t>
            </a:r>
            <a:r>
              <a:rPr lang="fr-FR" sz="2900" u="sng" dirty="0">
                <a:solidFill>
                  <a:schemeClr val="accent6">
                    <a:lumMod val="75000"/>
                  </a:schemeClr>
                </a:solidFill>
              </a:rPr>
              <a:t>100% : </a:t>
            </a:r>
          </a:p>
          <a:p>
            <a:pPr lvl="1"/>
            <a:r>
              <a:rPr lang="fr-FR" sz="2900" dirty="0" smtClean="0"/>
              <a:t>L’agent </a:t>
            </a:r>
            <a:r>
              <a:rPr lang="fr-FR" sz="2900" dirty="0"/>
              <a:t>bénéficie du maintien du montant annuel de l’ensemble des primes et indemnités attachées aux fonctions qu’il occupait avant la décharge, à l’exception des primes visées à l’article 7 </a:t>
            </a:r>
            <a:r>
              <a:rPr lang="fr-FR" sz="2900" dirty="0" smtClean="0"/>
              <a:t>du décret de 2017</a:t>
            </a:r>
          </a:p>
          <a:p>
            <a:pPr lvl="1"/>
            <a:r>
              <a:rPr lang="fr-FR" sz="2900" dirty="0" smtClean="0"/>
              <a:t>Pour </a:t>
            </a:r>
            <a:r>
              <a:rPr lang="fr-FR" sz="2900" dirty="0"/>
              <a:t>les versements exceptionnels modulés au titre de l'engagement professionnel ou de la manière de servir (ex : CIA du RIFSEEP), l'agent bénéficie du montant moyen attribué aux agents du même cadre d'emplois dans la collectivité. </a:t>
            </a:r>
          </a:p>
          <a:p>
            <a:pPr marL="0" indent="0">
              <a:buNone/>
            </a:pPr>
            <a:endParaRPr lang="fr-FR" sz="4000" u="sng" dirty="0"/>
          </a:p>
        </p:txBody>
      </p:sp>
      <p:sp>
        <p:nvSpPr>
          <p:cNvPr id="5" name="Titre 1">
            <a:extLst>
              <a:ext uri="{FF2B5EF4-FFF2-40B4-BE49-F238E27FC236}">
                <a16:creationId xmlns="" xmlns:a16="http://schemas.microsoft.com/office/drawing/2014/main" id="{82AB1912-8BB4-40E9-95EE-378791C20392}"/>
              </a:ext>
            </a:extLst>
          </p:cNvPr>
          <p:cNvSpPr txBox="1">
            <a:spLocks/>
          </p:cNvSpPr>
          <p:nvPr/>
        </p:nvSpPr>
        <p:spPr>
          <a:xfrm>
            <a:off x="838200" y="365126"/>
            <a:ext cx="10515600" cy="68749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4000" b="1" dirty="0" smtClean="0">
                <a:solidFill>
                  <a:schemeClr val="accent1">
                    <a:lumMod val="75000"/>
                  </a:schemeClr>
                </a:solidFill>
              </a:rPr>
              <a:t>Situation des représentants syndicaux</a:t>
            </a:r>
            <a:endParaRPr lang="fr-FR" sz="4000" dirty="0"/>
          </a:p>
        </p:txBody>
      </p:sp>
      <p:sp>
        <p:nvSpPr>
          <p:cNvPr id="2" name="Espace réservé du pied de page 1"/>
          <p:cNvSpPr>
            <a:spLocks noGrp="1"/>
          </p:cNvSpPr>
          <p:nvPr>
            <p:ph type="ftr" sz="quarter" idx="11"/>
          </p:nvPr>
        </p:nvSpPr>
        <p:spPr/>
        <p:txBody>
          <a:bodyPr/>
          <a:lstStyle/>
          <a:p>
            <a:r>
              <a:rPr lang="fr-FR" smtClean="0"/>
              <a:t>SAFPT -Formation des représentants syndicaux - 2021</a:t>
            </a:r>
            <a:endParaRPr lang="fr-FR"/>
          </a:p>
        </p:txBody>
      </p:sp>
      <p:sp>
        <p:nvSpPr>
          <p:cNvPr id="4" name="Espace réservé du numéro de diapositive 3"/>
          <p:cNvSpPr>
            <a:spLocks noGrp="1"/>
          </p:cNvSpPr>
          <p:nvPr>
            <p:ph type="sldNum" sz="quarter" idx="12"/>
          </p:nvPr>
        </p:nvSpPr>
        <p:spPr/>
        <p:txBody>
          <a:bodyPr/>
          <a:lstStyle/>
          <a:p>
            <a:fld id="{B5E892E2-E4AD-430F-992B-2A9C5C226132}" type="slidenum">
              <a:rPr lang="fr-FR" smtClean="0"/>
              <a:pPr/>
              <a:t>31</a:t>
            </a:fld>
            <a:endParaRPr lang="fr-FR"/>
          </a:p>
        </p:txBody>
      </p:sp>
    </p:spTree>
    <p:extLst>
      <p:ext uri="{BB962C8B-B14F-4D97-AF65-F5344CB8AC3E}">
        <p14:creationId xmlns="" xmlns:p14="http://schemas.microsoft.com/office/powerpoint/2010/main" val="34585237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AB1912-8BB4-40E9-95EE-378791C20392}"/>
              </a:ext>
            </a:extLst>
          </p:cNvPr>
          <p:cNvSpPr>
            <a:spLocks noGrp="1"/>
          </p:cNvSpPr>
          <p:nvPr>
            <p:ph type="title"/>
          </p:nvPr>
        </p:nvSpPr>
        <p:spPr>
          <a:xfrm>
            <a:off x="838200" y="365126"/>
            <a:ext cx="10515600" cy="868252"/>
          </a:xfrm>
        </p:spPr>
        <p:txBody>
          <a:bodyPr>
            <a:normAutofit/>
          </a:bodyPr>
          <a:lstStyle/>
          <a:p>
            <a:pPr algn="ctr"/>
            <a:r>
              <a:rPr lang="fr-FR" sz="3900" b="1" dirty="0" smtClean="0">
                <a:solidFill>
                  <a:schemeClr val="accent1">
                    <a:lumMod val="75000"/>
                  </a:schemeClr>
                </a:solidFill>
              </a:rPr>
              <a:t>Situation </a:t>
            </a:r>
            <a:r>
              <a:rPr lang="fr-FR" sz="3900" b="1" dirty="0">
                <a:solidFill>
                  <a:schemeClr val="accent1">
                    <a:lumMod val="75000"/>
                  </a:schemeClr>
                </a:solidFill>
              </a:rPr>
              <a:t>des représentants syndicaux</a:t>
            </a:r>
            <a:endParaRPr lang="fr-FR" sz="3900" b="1" dirty="0"/>
          </a:p>
        </p:txBody>
      </p:sp>
      <p:sp>
        <p:nvSpPr>
          <p:cNvPr id="3" name="Espace réservé du contenu 2">
            <a:extLst>
              <a:ext uri="{FF2B5EF4-FFF2-40B4-BE49-F238E27FC236}">
                <a16:creationId xmlns="" xmlns:a16="http://schemas.microsoft.com/office/drawing/2014/main" id="{0B5A2050-0A5D-4172-A231-3E64EDA1EE62}"/>
              </a:ext>
            </a:extLst>
          </p:cNvPr>
          <p:cNvSpPr>
            <a:spLocks noGrp="1"/>
          </p:cNvSpPr>
          <p:nvPr>
            <p:ph idx="1"/>
          </p:nvPr>
        </p:nvSpPr>
        <p:spPr>
          <a:xfrm>
            <a:off x="838200" y="1446027"/>
            <a:ext cx="10515600" cy="4762833"/>
          </a:xfrm>
        </p:spPr>
        <p:txBody>
          <a:bodyPr>
            <a:normAutofit/>
          </a:bodyPr>
          <a:lstStyle/>
          <a:p>
            <a:pPr marL="0" indent="0" algn="ctr">
              <a:buNone/>
            </a:pPr>
            <a:r>
              <a:rPr lang="fr-FR" sz="3000" b="1" dirty="0" smtClean="0">
                <a:solidFill>
                  <a:schemeClr val="accent2">
                    <a:lumMod val="75000"/>
                  </a:schemeClr>
                </a:solidFill>
              </a:rPr>
              <a:t>Les </a:t>
            </a:r>
            <a:r>
              <a:rPr lang="fr-FR" sz="3000" b="1" dirty="0">
                <a:solidFill>
                  <a:schemeClr val="accent2">
                    <a:lumMod val="75000"/>
                  </a:schemeClr>
                </a:solidFill>
              </a:rPr>
              <a:t>garanties spécifiques des représentants syndicaux bénéficiaires de décharges d’activité de </a:t>
            </a:r>
            <a:r>
              <a:rPr lang="fr-FR" sz="3000" b="1" dirty="0" smtClean="0">
                <a:solidFill>
                  <a:schemeClr val="accent2">
                    <a:lumMod val="75000"/>
                  </a:schemeClr>
                </a:solidFill>
              </a:rPr>
              <a:t>service</a:t>
            </a:r>
            <a:r>
              <a:rPr lang="fr-FR" sz="3800" dirty="0" smtClean="0"/>
              <a:t>.</a:t>
            </a:r>
          </a:p>
          <a:p>
            <a:pPr marL="0" indent="0">
              <a:buNone/>
            </a:pPr>
            <a:r>
              <a:rPr lang="fr-FR" sz="3000" b="1" u="sng" dirty="0" smtClean="0">
                <a:solidFill>
                  <a:srgbClr val="00B050"/>
                </a:solidFill>
              </a:rPr>
              <a:t>La rémunération : </a:t>
            </a:r>
            <a:r>
              <a:rPr lang="fr-FR" sz="3000" b="1" u="sng" dirty="0">
                <a:solidFill>
                  <a:srgbClr val="00B050"/>
                </a:solidFill>
              </a:rPr>
              <a:t>Le sort des </a:t>
            </a:r>
            <a:r>
              <a:rPr lang="fr-FR" sz="3000" b="1" u="sng" dirty="0" smtClean="0">
                <a:solidFill>
                  <a:srgbClr val="00B050"/>
                </a:solidFill>
              </a:rPr>
              <a:t>primes</a:t>
            </a:r>
          </a:p>
          <a:p>
            <a:pPr marL="0" indent="0">
              <a:buNone/>
            </a:pPr>
            <a:r>
              <a:rPr lang="fr-FR" sz="2400" dirty="0" smtClean="0"/>
              <a:t>Il varie </a:t>
            </a:r>
            <a:r>
              <a:rPr lang="fr-FR" sz="2400" dirty="0"/>
              <a:t>quant à lui en fonction de la quotité de la décharge d’activité de service </a:t>
            </a:r>
            <a:r>
              <a:rPr lang="fr-FR" sz="2400" dirty="0" smtClean="0"/>
              <a:t>:</a:t>
            </a:r>
            <a:endParaRPr lang="fr-FR" sz="2400" dirty="0"/>
          </a:p>
          <a:p>
            <a:pPr marL="0" indent="0" algn="ctr">
              <a:buNone/>
            </a:pPr>
            <a:r>
              <a:rPr lang="fr-FR" u="sng" dirty="0" smtClean="0">
                <a:solidFill>
                  <a:schemeClr val="accent6">
                    <a:lumMod val="75000"/>
                  </a:schemeClr>
                </a:solidFill>
              </a:rPr>
              <a:t>Pour </a:t>
            </a:r>
            <a:r>
              <a:rPr lang="fr-FR" u="sng" dirty="0">
                <a:solidFill>
                  <a:schemeClr val="accent6">
                    <a:lumMod val="75000"/>
                  </a:schemeClr>
                </a:solidFill>
              </a:rPr>
              <a:t>les agents qui bénéficient d'une décharge d’activité de service partielle (au moins 70% d’un service à temps plein) </a:t>
            </a:r>
          </a:p>
          <a:p>
            <a:pPr marL="0" indent="0">
              <a:buNone/>
            </a:pPr>
            <a:r>
              <a:rPr lang="fr-FR" sz="2000" dirty="0"/>
              <a:t>Ces agents conservent </a:t>
            </a:r>
            <a:r>
              <a:rPr lang="fr-FR" sz="2000" u="sng" dirty="0"/>
              <a:t>en intégralité l’ensemble des primes et indemnités attachées aux fonctions qu’ils continuent d’exercer </a:t>
            </a:r>
            <a:r>
              <a:rPr lang="fr-FR" sz="2000" dirty="0"/>
              <a:t>(sans exclusion de primes). Le taux appliqué à ces primes est celui correspondant à l’exercice effectif de fonctions à temps plein (article 12 du décret n°2017-1419 du 28 septembre 2017 </a:t>
            </a:r>
            <a:endParaRPr lang="fr-FR" sz="2000" u="sng"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32</a:t>
            </a:fld>
            <a:endParaRPr lang="fr-FR"/>
          </a:p>
        </p:txBody>
      </p:sp>
    </p:spTree>
    <p:extLst>
      <p:ext uri="{BB962C8B-B14F-4D97-AF65-F5344CB8AC3E}">
        <p14:creationId xmlns="" xmlns:p14="http://schemas.microsoft.com/office/powerpoint/2010/main" val="34499724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2AB1912-8BB4-40E9-95EE-378791C20392}"/>
              </a:ext>
            </a:extLst>
          </p:cNvPr>
          <p:cNvSpPr>
            <a:spLocks noGrp="1"/>
          </p:cNvSpPr>
          <p:nvPr>
            <p:ph type="title"/>
          </p:nvPr>
        </p:nvSpPr>
        <p:spPr>
          <a:xfrm>
            <a:off x="689344" y="428920"/>
            <a:ext cx="10515600" cy="698131"/>
          </a:xfrm>
        </p:spPr>
        <p:txBody>
          <a:bodyPr>
            <a:normAutofit/>
          </a:bodyPr>
          <a:lstStyle/>
          <a:p>
            <a:pPr algn="ctr"/>
            <a:r>
              <a:rPr lang="fr-FR" sz="3900" b="1" dirty="0">
                <a:solidFill>
                  <a:schemeClr val="accent1">
                    <a:lumMod val="75000"/>
                  </a:schemeClr>
                </a:solidFill>
              </a:rPr>
              <a:t>Situation des représentants syndicaux</a:t>
            </a:r>
            <a:endParaRPr lang="fr-FR" sz="3900" dirty="0"/>
          </a:p>
        </p:txBody>
      </p:sp>
      <p:sp>
        <p:nvSpPr>
          <p:cNvPr id="3" name="Espace réservé du contenu 2">
            <a:extLst>
              <a:ext uri="{FF2B5EF4-FFF2-40B4-BE49-F238E27FC236}">
                <a16:creationId xmlns="" xmlns:a16="http://schemas.microsoft.com/office/drawing/2014/main" id="{0B5A2050-0A5D-4172-A231-3E64EDA1EE62}"/>
              </a:ext>
            </a:extLst>
          </p:cNvPr>
          <p:cNvSpPr>
            <a:spLocks noGrp="1"/>
          </p:cNvSpPr>
          <p:nvPr>
            <p:ph idx="1"/>
          </p:nvPr>
        </p:nvSpPr>
        <p:spPr>
          <a:xfrm>
            <a:off x="838200" y="1127051"/>
            <a:ext cx="10515600" cy="5081810"/>
          </a:xfrm>
        </p:spPr>
        <p:txBody>
          <a:bodyPr>
            <a:normAutofit fontScale="62500" lnSpcReduction="20000"/>
          </a:bodyPr>
          <a:lstStyle/>
          <a:p>
            <a:pPr marL="0" indent="0" algn="ctr">
              <a:buNone/>
            </a:pPr>
            <a:r>
              <a:rPr lang="fr-FR" sz="4800" b="1" dirty="0" smtClean="0">
                <a:solidFill>
                  <a:schemeClr val="accent2">
                    <a:lumMod val="75000"/>
                  </a:schemeClr>
                </a:solidFill>
              </a:rPr>
              <a:t>Les </a:t>
            </a:r>
            <a:r>
              <a:rPr lang="fr-FR" sz="4800" b="1" dirty="0">
                <a:solidFill>
                  <a:schemeClr val="accent2">
                    <a:lumMod val="75000"/>
                  </a:schemeClr>
                </a:solidFill>
              </a:rPr>
              <a:t>garanties spécifiques des représentants syndicaux bénéficiaires de décharges d’activité de </a:t>
            </a:r>
            <a:r>
              <a:rPr lang="fr-FR" sz="4800" b="1" dirty="0" smtClean="0">
                <a:solidFill>
                  <a:schemeClr val="accent2">
                    <a:lumMod val="75000"/>
                  </a:schemeClr>
                </a:solidFill>
              </a:rPr>
              <a:t>service.</a:t>
            </a:r>
          </a:p>
          <a:p>
            <a:pPr marL="0" indent="0">
              <a:buNone/>
            </a:pPr>
            <a:r>
              <a:rPr lang="fr-FR" sz="3800" dirty="0" smtClean="0"/>
              <a:t>La rémunération : </a:t>
            </a:r>
            <a:r>
              <a:rPr lang="fr-FR" sz="3600" dirty="0"/>
              <a:t>Le sort des </a:t>
            </a:r>
            <a:r>
              <a:rPr lang="fr-FR" sz="3600" dirty="0" smtClean="0"/>
              <a:t>primes</a:t>
            </a:r>
          </a:p>
          <a:p>
            <a:pPr marL="0" indent="0">
              <a:buNone/>
            </a:pPr>
            <a:r>
              <a:rPr lang="fr-FR" sz="3600" dirty="0" smtClean="0"/>
              <a:t>Il varie </a:t>
            </a:r>
            <a:r>
              <a:rPr lang="fr-FR" sz="3600" dirty="0"/>
              <a:t>quant à lui en fonction de la quotité de la décharge d’activité de service </a:t>
            </a:r>
            <a:r>
              <a:rPr lang="fr-FR" sz="3600" dirty="0" smtClean="0"/>
              <a:t>:</a:t>
            </a:r>
            <a:endParaRPr lang="fr-FR" sz="3200" dirty="0"/>
          </a:p>
          <a:p>
            <a:pPr marL="0" indent="0" algn="ctr">
              <a:buNone/>
            </a:pPr>
            <a:endParaRPr lang="fr-FR" sz="3200" dirty="0"/>
          </a:p>
          <a:p>
            <a:pPr marL="0" indent="0" algn="ctr">
              <a:buNone/>
            </a:pPr>
            <a:r>
              <a:rPr lang="fr-FR" sz="4200" dirty="0">
                <a:solidFill>
                  <a:schemeClr val="accent6">
                    <a:lumMod val="75000"/>
                  </a:schemeClr>
                </a:solidFill>
              </a:rPr>
              <a:t>Pour les agents qui bénéficient d'une décharge d’activité de service partielle de moins 70% d’un service à temps plein </a:t>
            </a:r>
          </a:p>
          <a:p>
            <a:r>
              <a:rPr lang="fr-FR" sz="2900" dirty="0" smtClean="0"/>
              <a:t>La </a:t>
            </a:r>
            <a:r>
              <a:rPr lang="fr-FR" sz="2900" dirty="0"/>
              <a:t>NBI doit être maintenue sans qu’aucune condition d’ancienneté ne soit exigée (CE n° 391825, 27 juin 2016) </a:t>
            </a:r>
          </a:p>
          <a:p>
            <a:r>
              <a:rPr lang="fr-FR" sz="2900" dirty="0"/>
              <a:t>L’agent doit continuer à percevoir l’intégralité de ses primes sur la base du temps plein. Il est interdit de proratiser le montant des primes versées au titre de ses fonctions à un agent qui serait déchargé partiellement (CE n°344801, 27 juillet 2012) </a:t>
            </a:r>
          </a:p>
          <a:p>
            <a:r>
              <a:rPr lang="fr-FR" sz="2900" dirty="0"/>
              <a:t>L’agent ne peut percevoir des indemnités représentatives de frais et des indemnités destinées à compenser des charges et contraintes particulières, tenant notamment à l'horaire, à la durée du travail ou au lieu d'exercice des fonctions auxquelles le fonctionnaire n'est plus exposé du fait de la décharge d’activité de service (exemple : les indemnités pour travaux dangereux, insalubres, incommodes ou salissants) (CE n°344801 27 juillet 2012</a:t>
            </a:r>
            <a:r>
              <a:rPr lang="fr-FR" sz="1700" dirty="0"/>
              <a:t>) </a:t>
            </a:r>
            <a:endParaRPr lang="fr-FR" sz="1700" u="sng"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33</a:t>
            </a:fld>
            <a:endParaRPr lang="fr-FR"/>
          </a:p>
        </p:txBody>
      </p:sp>
    </p:spTree>
    <p:extLst>
      <p:ext uri="{BB962C8B-B14F-4D97-AF65-F5344CB8AC3E}">
        <p14:creationId xmlns="" xmlns:p14="http://schemas.microsoft.com/office/powerpoint/2010/main" val="6658660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27600F1-B315-4879-8C39-56BE57F4399B}"/>
              </a:ext>
            </a:extLst>
          </p:cNvPr>
          <p:cNvSpPr>
            <a:spLocks noGrp="1"/>
          </p:cNvSpPr>
          <p:nvPr>
            <p:ph type="title"/>
          </p:nvPr>
        </p:nvSpPr>
        <p:spPr/>
        <p:txBody>
          <a:bodyPr/>
          <a:lstStyle/>
          <a:p>
            <a:r>
              <a:rPr lang="fr-FR" b="1" dirty="0">
                <a:solidFill>
                  <a:schemeClr val="accent1">
                    <a:lumMod val="75000"/>
                  </a:schemeClr>
                </a:solidFill>
              </a:rPr>
              <a:t>La CADA</a:t>
            </a:r>
          </a:p>
        </p:txBody>
      </p:sp>
      <p:sp>
        <p:nvSpPr>
          <p:cNvPr id="3" name="Espace réservé du contenu 2">
            <a:extLst>
              <a:ext uri="{FF2B5EF4-FFF2-40B4-BE49-F238E27FC236}">
                <a16:creationId xmlns="" xmlns:a16="http://schemas.microsoft.com/office/drawing/2014/main" id="{00702011-AF19-4808-8D34-8AAEB1EEE3F4}"/>
              </a:ext>
            </a:extLst>
          </p:cNvPr>
          <p:cNvSpPr>
            <a:spLocks noGrp="1"/>
          </p:cNvSpPr>
          <p:nvPr>
            <p:ph idx="1"/>
          </p:nvPr>
        </p:nvSpPr>
        <p:spPr/>
        <p:txBody>
          <a:bodyPr>
            <a:normAutofit/>
          </a:bodyPr>
          <a:lstStyle/>
          <a:p>
            <a:pPr algn="just" fontAlgn="base"/>
            <a:r>
              <a:rPr lang="fr-FR" dirty="0" smtClean="0"/>
              <a:t>C’est </a:t>
            </a:r>
            <a:r>
              <a:rPr lang="fr-FR" dirty="0"/>
              <a:t>une autorité administrative indépendante chargée de veiller à la liberté d’accès aux documents administratifs et aux archives publiques ainsi qu’à la réutilisation des informations publiques</a:t>
            </a:r>
            <a:r>
              <a:rPr lang="fr-FR" dirty="0" smtClean="0"/>
              <a:t>.</a:t>
            </a:r>
          </a:p>
          <a:p>
            <a:pPr marL="0" indent="0" algn="just" fontAlgn="base">
              <a:buNone/>
            </a:pPr>
            <a:endParaRPr lang="fr-FR" dirty="0" smtClean="0"/>
          </a:p>
          <a:p>
            <a:pPr algn="just" fontAlgn="base"/>
            <a:r>
              <a:rPr lang="fr-FR" dirty="0" smtClean="0"/>
              <a:t>Elle </a:t>
            </a:r>
            <a:r>
              <a:rPr lang="fr-FR" dirty="0"/>
              <a:t>peut être saisie par les personnes (physiques ou morales) qui se sont vues opposer une décision défavorable en matière d’accès aux documents administratifs ou de réutilisation des informations publiques. La commission peut aussi être saisie, à titre de conseil, par les administrations sollicitées en ces matières</a:t>
            </a:r>
            <a:r>
              <a:rPr lang="fr-FR" dirty="0" smtClean="0"/>
              <a:t>.</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34</a:t>
            </a:fld>
            <a:endParaRPr lang="fr-FR"/>
          </a:p>
        </p:txBody>
      </p:sp>
    </p:spTree>
    <p:extLst>
      <p:ext uri="{BB962C8B-B14F-4D97-AF65-F5344CB8AC3E}">
        <p14:creationId xmlns="" xmlns:p14="http://schemas.microsoft.com/office/powerpoint/2010/main" val="3558388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CDEC007-AFFF-49D5-9A80-326551A4F593}"/>
              </a:ext>
            </a:extLst>
          </p:cNvPr>
          <p:cNvSpPr>
            <a:spLocks noGrp="1"/>
          </p:cNvSpPr>
          <p:nvPr>
            <p:ph type="title"/>
          </p:nvPr>
        </p:nvSpPr>
        <p:spPr/>
        <p:txBody>
          <a:bodyPr/>
          <a:lstStyle/>
          <a:p>
            <a:r>
              <a:rPr lang="fr-FR" b="1" dirty="0">
                <a:solidFill>
                  <a:schemeClr val="accent1">
                    <a:lumMod val="75000"/>
                  </a:schemeClr>
                </a:solidFill>
              </a:rPr>
              <a:t>La </a:t>
            </a:r>
            <a:r>
              <a:rPr lang="fr-FR" b="1" dirty="0" smtClean="0">
                <a:solidFill>
                  <a:schemeClr val="accent1">
                    <a:lumMod val="75000"/>
                  </a:schemeClr>
                </a:solidFill>
              </a:rPr>
              <a:t>Commission Administrative Paritaire</a:t>
            </a:r>
            <a:endParaRPr lang="fr-FR" b="1" dirty="0">
              <a:solidFill>
                <a:schemeClr val="accent1">
                  <a:lumMod val="75000"/>
                </a:schemeClr>
              </a:solidFill>
            </a:endParaRPr>
          </a:p>
        </p:txBody>
      </p:sp>
      <p:sp>
        <p:nvSpPr>
          <p:cNvPr id="7" name="Rectangle 3"/>
          <p:cNvSpPr>
            <a:spLocks noGrp="1" noChangeArrowheads="1"/>
          </p:cNvSpPr>
          <p:nvPr>
            <p:ph idx="1"/>
          </p:nvPr>
        </p:nvSpPr>
        <p:spPr bwMode="auto">
          <a:xfrm>
            <a:off x="838201" y="1385202"/>
            <a:ext cx="10692740" cy="52322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cs typeface="Arial" panose="020B0604020202020204" pitchFamily="34" charset="0"/>
              </a:rPr>
              <a:t>Créées auprès de chaque Centre de Gestion, ou auprès des collectivités et établissements publics comptant plus de 350 agents, les CAP sont des organes paritaires consultatifs où s'exerce</a:t>
            </a:r>
            <a:r>
              <a:rPr kumimoji="0" lang="fr-FR" sz="2400" b="0" i="0" u="none" strike="noStrike" cap="none" normalizeH="0" dirty="0" smtClean="0">
                <a:ln>
                  <a:noFill/>
                </a:ln>
                <a:effectLst/>
                <a:cs typeface="Arial" panose="020B0604020202020204" pitchFamily="34" charset="0"/>
              </a:rPr>
              <a:t> </a:t>
            </a:r>
            <a:r>
              <a:rPr kumimoji="0" lang="fr-FR" sz="2400" b="0" i="0" u="none" strike="noStrike" cap="none" normalizeH="0" baseline="0" dirty="0" smtClean="0">
                <a:ln>
                  <a:noFill/>
                </a:ln>
                <a:effectLst/>
                <a:cs typeface="Arial" panose="020B0604020202020204" pitchFamily="34" charset="0"/>
              </a:rPr>
              <a:t>le droit à la participation des fonctionnaires territoriaux.</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4000" b="0" i="0" u="none" strike="noStrike" cap="none" normalizeH="0" baseline="0" dirty="0" smtClean="0">
              <a:ln>
                <a:noFill/>
              </a:ln>
              <a:effectLst/>
              <a:cs typeface="Arial" panose="020B0604020202020204" pitchFamily="34" charset="0"/>
            </a:endParaRPr>
          </a:p>
          <a:p>
            <a:pPr marL="0" lvl="0" indent="0" algn="just">
              <a:lnSpc>
                <a:spcPct val="100000"/>
              </a:lnSpc>
              <a:buNone/>
            </a:pPr>
            <a:r>
              <a:rPr lang="fr-FR" sz="2400" dirty="0" smtClean="0">
                <a:cs typeface="Arial" panose="020B0604020202020204" pitchFamily="34" charset="0"/>
              </a:rPr>
              <a:t>Elles sont </a:t>
            </a:r>
            <a:r>
              <a:rPr lang="fr-FR" sz="2400" dirty="0">
                <a:cs typeface="Arial" panose="020B0604020202020204" pitchFamily="34" charset="0"/>
              </a:rPr>
              <a:t>chargées de rendre des avis sur des questions d'ordre individuel liées à la carrière des fonctionnaires territoriaux. La loi n° 2019-828 du 6 août 2019 de Transformation de la Fonction Publique et le décret n°2019-1265 du 29 novembre 2019 relatif aux lignes directrices de gestion et à l’évolution des attributions des commissions administratives paritaires ont modifié les attributions des commissions administratives paritaires</a:t>
            </a:r>
            <a:r>
              <a:rPr lang="fr-FR" sz="2400" dirty="0"/>
              <a:t>. </a:t>
            </a:r>
            <a:endParaRPr lang="fr-FR" sz="2400" dirty="0" smtClean="0"/>
          </a:p>
          <a:p>
            <a:pPr marL="0" lvl="0" indent="0">
              <a:lnSpc>
                <a:spcPct val="100000"/>
              </a:lnSpc>
              <a:buNone/>
            </a:pPr>
            <a:endParaRPr kumimoji="0" lang="fr-FR" sz="5400" b="0" i="0" u="none" strike="noStrike" cap="none" normalizeH="0" baseline="0" dirty="0" smtClean="0">
              <a:ln>
                <a:noFill/>
              </a:ln>
              <a:solidFill>
                <a:schemeClr val="tx1"/>
              </a:solidFill>
              <a:effectLst/>
              <a:latin typeface="Arial" panose="020B0604020202020204" pitchFamily="34" charset="0"/>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4" name="Espace réservé du numéro de diapositive 3"/>
          <p:cNvSpPr>
            <a:spLocks noGrp="1"/>
          </p:cNvSpPr>
          <p:nvPr>
            <p:ph type="sldNum" sz="quarter" idx="12"/>
          </p:nvPr>
        </p:nvSpPr>
        <p:spPr/>
        <p:txBody>
          <a:bodyPr/>
          <a:lstStyle/>
          <a:p>
            <a:fld id="{B5E892E2-E4AD-430F-992B-2A9C5C226132}" type="slidenum">
              <a:rPr lang="fr-FR" smtClean="0"/>
              <a:pPr/>
              <a:t>35</a:t>
            </a:fld>
            <a:endParaRPr lang="fr-FR"/>
          </a:p>
        </p:txBody>
      </p:sp>
    </p:spTree>
    <p:extLst>
      <p:ext uri="{BB962C8B-B14F-4D97-AF65-F5344CB8AC3E}">
        <p14:creationId xmlns="" xmlns:p14="http://schemas.microsoft.com/office/powerpoint/2010/main" val="2687536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p:txBody>
          <a:bodyPr/>
          <a:lstStyle/>
          <a:p>
            <a:r>
              <a:rPr lang="fr-FR" b="1" dirty="0">
                <a:solidFill>
                  <a:schemeClr val="accent1">
                    <a:lumMod val="75000"/>
                  </a:schemeClr>
                </a:solidFill>
              </a:rPr>
              <a:t>Le </a:t>
            </a:r>
            <a:r>
              <a:rPr lang="fr-FR" b="1" dirty="0" smtClean="0">
                <a:solidFill>
                  <a:schemeClr val="accent1">
                    <a:lumMod val="75000"/>
                  </a:schemeClr>
                </a:solidFill>
              </a:rPr>
              <a:t>Comité Technique</a:t>
            </a:r>
            <a:endParaRPr lang="fr-FR" b="1" dirty="0">
              <a:solidFill>
                <a:schemeClr val="accent1">
                  <a:lumMod val="75000"/>
                </a:schemeClr>
              </a:solidFill>
            </a:endParaRPr>
          </a:p>
        </p:txBody>
      </p:sp>
      <p:sp>
        <p:nvSpPr>
          <p:cNvPr id="4" name="Rectangle 1"/>
          <p:cNvSpPr>
            <a:spLocks noGrp="1" noChangeArrowheads="1"/>
          </p:cNvSpPr>
          <p:nvPr>
            <p:ph idx="1"/>
          </p:nvPr>
        </p:nvSpPr>
        <p:spPr bwMode="auto">
          <a:xfrm>
            <a:off x="409007" y="1452257"/>
            <a:ext cx="10803970" cy="49182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rPr>
              <a:t/>
            </a:r>
            <a:br>
              <a:rPr kumimoji="0" lang="fr-FR" sz="2000" b="0" i="0" u="none" strike="noStrike" cap="none" normalizeH="0" baseline="0" dirty="0" smtClean="0">
                <a:ln>
                  <a:noFill/>
                </a:ln>
                <a:solidFill>
                  <a:schemeClr val="tx1"/>
                </a:solidFill>
                <a:effectLst/>
              </a:rPr>
            </a:br>
            <a:r>
              <a:rPr kumimoji="0" lang="fr-FR" sz="2000" b="0" i="0" u="none" strike="noStrike" cap="none" normalizeH="0" baseline="0" dirty="0" smtClean="0">
                <a:ln>
                  <a:noFill/>
                </a:ln>
                <a:solidFill>
                  <a:srgbClr val="333333"/>
                </a:solidFill>
                <a:effectLst/>
                <a:cs typeface="Arial" panose="020B0604020202020204" pitchFamily="34" charset="0"/>
              </a:rPr>
              <a:t>Le Comité Technique (</a:t>
            </a:r>
            <a:r>
              <a:rPr kumimoji="0" lang="fr-FR" sz="2000" b="0" i="0" u="none" strike="noStrike" cap="none" normalizeH="0" baseline="0" dirty="0" smtClean="0">
                <a:ln>
                  <a:noFill/>
                </a:ln>
                <a:solidFill>
                  <a:schemeClr val="tx1"/>
                </a:solidFill>
                <a:effectLst/>
              </a:rPr>
              <a:t>CT</a:t>
            </a:r>
            <a:r>
              <a:rPr kumimoji="0" lang="fr-FR" sz="2000" b="0" i="0" u="none" strike="noStrike" cap="none" normalizeH="0" baseline="0" dirty="0" smtClean="0">
                <a:ln>
                  <a:noFill/>
                </a:ln>
                <a:solidFill>
                  <a:srgbClr val="333333"/>
                </a:solidFill>
                <a:effectLst/>
                <a:cs typeface="Arial" panose="020B0604020202020204" pitchFamily="34" charset="0"/>
              </a:rPr>
              <a:t>) est une instance consultative, composée des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cs typeface="Arial" panose="020B0604020202020204" pitchFamily="34" charset="0"/>
              </a:rPr>
              <a:t>représentants du personnel et des représentants de la collectivité territoriale ou</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cs typeface="Arial" panose="020B0604020202020204" pitchFamily="34" charset="0"/>
              </a:rPr>
              <a:t>de l'établissement public dont le nombre est déterminé en fonction de l'effectif des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cs typeface="Arial" panose="020B0604020202020204" pitchFamily="34" charset="0"/>
              </a:rPr>
              <a:t>agents en relevant.</a:t>
            </a:r>
            <a:r>
              <a:rPr kumimoji="0" lang="fr-FR" sz="2000" b="0" i="0" u="none" strike="noStrike" cap="none" normalizeH="0" baseline="0" dirty="0" smtClean="0">
                <a:ln>
                  <a:noFill/>
                </a:ln>
                <a:solidFill>
                  <a:schemeClr val="tx1"/>
                </a:solidFill>
                <a:effectLst/>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endParaRPr>
          </a:p>
          <a:p>
            <a:pPr marL="0" indent="0">
              <a:buNone/>
            </a:pPr>
            <a:r>
              <a:rPr lang="fr-FR" sz="2000" b="1" dirty="0" smtClean="0">
                <a:solidFill>
                  <a:schemeClr val="accent4">
                    <a:lumMod val="75000"/>
                  </a:schemeClr>
                </a:solidFill>
              </a:rPr>
              <a:t>Il est </a:t>
            </a:r>
            <a:r>
              <a:rPr lang="fr-FR" sz="2000" b="1" dirty="0">
                <a:solidFill>
                  <a:schemeClr val="accent4">
                    <a:lumMod val="75000"/>
                  </a:schemeClr>
                </a:solidFill>
              </a:rPr>
              <a:t>obligatoirement consulté sur les questions relatives </a:t>
            </a:r>
            <a:r>
              <a:rPr lang="fr-FR" sz="2400" b="1" dirty="0" smtClean="0">
                <a:solidFill>
                  <a:schemeClr val="accent4">
                    <a:lumMod val="75000"/>
                  </a:schemeClr>
                </a:solidFill>
              </a:rPr>
              <a:t>:</a:t>
            </a:r>
            <a:endParaRPr lang="fr-FR" sz="2400" dirty="0">
              <a:solidFill>
                <a:schemeClr val="accent4">
                  <a:lumMod val="75000"/>
                </a:schemeClr>
              </a:solidFill>
            </a:endParaRPr>
          </a:p>
          <a:p>
            <a:r>
              <a:rPr lang="fr-FR" sz="2000" dirty="0"/>
              <a:t>A l'organisation et au fonctionnement des services;</a:t>
            </a:r>
          </a:p>
          <a:p>
            <a:r>
              <a:rPr lang="fr-FR" sz="2000" dirty="0"/>
              <a:t>Aux évolutions des administrations ayant un impact sur les personnels;</a:t>
            </a:r>
          </a:p>
          <a:p>
            <a:r>
              <a:rPr lang="fr-FR" sz="2000" dirty="0"/>
              <a:t>Aux grandes orientations relatives aux effectifs, emplois et compétences;</a:t>
            </a:r>
          </a:p>
          <a:p>
            <a:r>
              <a:rPr lang="fr-FR" sz="2000" dirty="0"/>
              <a:t>Aux grandes orientations en matière de politique indemnitaire et de critères de répartition y afférents;</a:t>
            </a:r>
          </a:p>
          <a:p>
            <a:r>
              <a:rPr lang="fr-FR" sz="2000" dirty="0"/>
              <a:t>A la formation, à l'insertion et à la promotion de l'égalité professionnelle;</a:t>
            </a:r>
          </a:p>
          <a:p>
            <a:r>
              <a:rPr lang="fr-FR" sz="2000" dirty="0"/>
              <a:t>Aux sujets d'ordre général intéressant l'hygiène, la sécurité et les conditions de travail;</a:t>
            </a:r>
          </a:p>
          <a:p>
            <a:r>
              <a:rPr lang="fr-FR" sz="2000" dirty="0"/>
              <a:t>Aux aides à la protection sociale complémentaire et à l'action sociale.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36</a:t>
            </a:fld>
            <a:endParaRPr lang="fr-FR"/>
          </a:p>
        </p:txBody>
      </p:sp>
    </p:spTree>
    <p:extLst>
      <p:ext uri="{BB962C8B-B14F-4D97-AF65-F5344CB8AC3E}">
        <p14:creationId xmlns="" xmlns:p14="http://schemas.microsoft.com/office/powerpoint/2010/main" val="23741373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p:txBody>
          <a:bodyPr/>
          <a:lstStyle/>
          <a:p>
            <a:r>
              <a:rPr lang="fr-FR" b="1" dirty="0">
                <a:solidFill>
                  <a:schemeClr val="accent1">
                    <a:lumMod val="75000"/>
                  </a:schemeClr>
                </a:solidFill>
              </a:rPr>
              <a:t>Le </a:t>
            </a:r>
            <a:r>
              <a:rPr lang="fr-FR" b="1" dirty="0" smtClean="0">
                <a:solidFill>
                  <a:schemeClr val="accent1">
                    <a:lumMod val="75000"/>
                  </a:schemeClr>
                </a:solidFill>
              </a:rPr>
              <a:t>Comité Technique</a:t>
            </a:r>
            <a:endParaRPr lang="fr-FR" b="1" dirty="0">
              <a:solidFill>
                <a:schemeClr val="accent1">
                  <a:lumMod val="75000"/>
                </a:schemeClr>
              </a:solidFill>
            </a:endParaRPr>
          </a:p>
        </p:txBody>
      </p:sp>
      <p:sp>
        <p:nvSpPr>
          <p:cNvPr id="4" name="Rectangle 1"/>
          <p:cNvSpPr>
            <a:spLocks noGrp="1" noChangeArrowheads="1"/>
          </p:cNvSpPr>
          <p:nvPr>
            <p:ph idx="1"/>
          </p:nvPr>
        </p:nvSpPr>
        <p:spPr bwMode="auto">
          <a:xfrm>
            <a:off x="404687" y="2332951"/>
            <a:ext cx="10803970" cy="29238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buNone/>
            </a:pPr>
            <a:r>
              <a:rPr lang="fr-FR" sz="2000" b="1" dirty="0" smtClean="0">
                <a:solidFill>
                  <a:schemeClr val="accent4">
                    <a:lumMod val="75000"/>
                  </a:schemeClr>
                </a:solidFill>
              </a:rPr>
              <a:t>Donnent </a:t>
            </a:r>
            <a:r>
              <a:rPr lang="fr-FR" sz="2000" b="1" dirty="0">
                <a:solidFill>
                  <a:schemeClr val="accent4">
                    <a:lumMod val="75000"/>
                  </a:schemeClr>
                </a:solidFill>
              </a:rPr>
              <a:t>lieu également à un avis du CT </a:t>
            </a:r>
            <a:r>
              <a:rPr lang="fr-FR" sz="2000" b="1" dirty="0" smtClean="0">
                <a:solidFill>
                  <a:schemeClr val="accent4">
                    <a:lumMod val="75000"/>
                  </a:schemeClr>
                </a:solidFill>
              </a:rPr>
              <a:t>:</a:t>
            </a:r>
          </a:p>
          <a:p>
            <a:pPr marL="0" indent="0">
              <a:buNone/>
            </a:pPr>
            <a:endParaRPr lang="fr-FR" sz="2000" dirty="0">
              <a:solidFill>
                <a:schemeClr val="accent4">
                  <a:lumMod val="75000"/>
                </a:schemeClr>
              </a:solidFill>
            </a:endParaRPr>
          </a:p>
          <a:p>
            <a:r>
              <a:rPr lang="fr-FR" sz="2000" dirty="0"/>
              <a:t>La fixation des critères d'appréciation de la valeur professionnelle (entretien professionnel)</a:t>
            </a:r>
          </a:p>
          <a:p>
            <a:r>
              <a:rPr lang="fr-FR" sz="2000" dirty="0"/>
              <a:t>Le programme pluriannuel d'accès à l'emploi titulaire</a:t>
            </a:r>
          </a:p>
          <a:p>
            <a:r>
              <a:rPr lang="fr-FR" sz="2000" dirty="0"/>
              <a:t>La fixation du taux de promotion au titre de l'avancement de grade et de l'avancement à l'échelon spécial</a:t>
            </a:r>
          </a:p>
          <a:p>
            <a:r>
              <a:rPr lang="fr-FR" sz="2000" dirty="0"/>
              <a:t>Les modalités de dématérialisation des dossiers individuels</a:t>
            </a:r>
          </a:p>
          <a:p>
            <a:pPr marL="0" lvl="0" indent="0" algn="just">
              <a:lnSpc>
                <a:spcPct val="100000"/>
              </a:lnSpc>
              <a:buNone/>
            </a:pPr>
            <a:r>
              <a:rPr kumimoji="0" lang="fr-FR" sz="1800" b="0" i="0" u="none" strike="noStrike" cap="none" normalizeH="0" baseline="0" dirty="0" smtClean="0">
                <a:ln>
                  <a:noFill/>
                </a:ln>
                <a:solidFill>
                  <a:schemeClr val="tx1"/>
                </a:solidFill>
                <a:effectLst/>
                <a:latin typeface="Arial" panose="020B0604020202020204" pitchFamily="34" charset="0"/>
              </a:rPr>
              <a:t/>
            </a:r>
            <a:br>
              <a:rPr kumimoji="0" lang="fr-FR" sz="1800" b="0" i="0" u="none" strike="noStrike" cap="none" normalizeH="0" baseline="0" dirty="0" smtClean="0">
                <a:ln>
                  <a:noFill/>
                </a:ln>
                <a:solidFill>
                  <a:schemeClr val="tx1"/>
                </a:solidFill>
                <a:effectLst/>
                <a:latin typeface="Arial" panose="020B0604020202020204" pitchFamily="34" charset="0"/>
              </a:rPr>
            </a:br>
            <a:r>
              <a:rPr lang="fr-FR" sz="2000" b="1" dirty="0">
                <a:solidFill>
                  <a:schemeClr val="accent4">
                    <a:lumMod val="75000"/>
                  </a:schemeClr>
                </a:solidFill>
              </a:rPr>
              <a:t>Le CT est informé des principales décisions à caractère budgétaire sur la gestion des emplois</a:t>
            </a:r>
            <a:endParaRPr kumimoji="0" lang="fr-FR" sz="2000" b="0" i="0" u="none" strike="noStrike" cap="none" normalizeH="0" baseline="0" dirty="0" smtClean="0">
              <a:ln>
                <a:noFill/>
              </a:ln>
              <a:solidFill>
                <a:schemeClr val="accent4">
                  <a:lumMod val="75000"/>
                </a:schemeClr>
              </a:solidFill>
              <a:effectLst/>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37</a:t>
            </a:fld>
            <a:endParaRPr lang="fr-FR"/>
          </a:p>
        </p:txBody>
      </p:sp>
    </p:spTree>
    <p:extLst>
      <p:ext uri="{BB962C8B-B14F-4D97-AF65-F5344CB8AC3E}">
        <p14:creationId xmlns="" xmlns:p14="http://schemas.microsoft.com/office/powerpoint/2010/main" val="10073439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p:txBody>
          <a:bodyPr/>
          <a:lstStyle/>
          <a:p>
            <a:r>
              <a:rPr lang="fr-FR" b="1" dirty="0">
                <a:solidFill>
                  <a:schemeClr val="accent1">
                    <a:lumMod val="75000"/>
                  </a:schemeClr>
                </a:solidFill>
              </a:rPr>
              <a:t>Le </a:t>
            </a:r>
            <a:r>
              <a:rPr lang="fr-FR" b="1" dirty="0" smtClean="0">
                <a:solidFill>
                  <a:schemeClr val="accent1">
                    <a:lumMod val="75000"/>
                  </a:schemeClr>
                </a:solidFill>
              </a:rPr>
              <a:t>Comité Technique</a:t>
            </a:r>
            <a:endParaRPr lang="fr-FR" b="1" dirty="0">
              <a:solidFill>
                <a:schemeClr val="accent1">
                  <a:lumMod val="75000"/>
                </a:schemeClr>
              </a:solidFill>
            </a:endParaRPr>
          </a:p>
        </p:txBody>
      </p:sp>
      <p:sp>
        <p:nvSpPr>
          <p:cNvPr id="4" name="Rectangle 1"/>
          <p:cNvSpPr>
            <a:spLocks noGrp="1" noChangeArrowheads="1"/>
          </p:cNvSpPr>
          <p:nvPr>
            <p:ph idx="1"/>
          </p:nvPr>
        </p:nvSpPr>
        <p:spPr bwMode="auto">
          <a:xfrm>
            <a:off x="549830" y="1512062"/>
            <a:ext cx="10803970" cy="50229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buNone/>
            </a:pPr>
            <a:r>
              <a:rPr lang="fr-FR" b="1" dirty="0">
                <a:solidFill>
                  <a:schemeClr val="accent4">
                    <a:lumMod val="75000"/>
                  </a:schemeClr>
                </a:solidFill>
              </a:rPr>
              <a:t>Le CT reçoit communication de rapports </a:t>
            </a:r>
            <a:r>
              <a:rPr lang="fr-FR" b="1" dirty="0" smtClean="0">
                <a:solidFill>
                  <a:schemeClr val="accent4">
                    <a:lumMod val="75000"/>
                  </a:schemeClr>
                </a:solidFill>
              </a:rPr>
              <a:t>:</a:t>
            </a:r>
          </a:p>
          <a:p>
            <a:pPr marL="0" indent="0">
              <a:buNone/>
            </a:pPr>
            <a:endParaRPr lang="fr-FR" sz="2000" dirty="0">
              <a:solidFill>
                <a:schemeClr val="accent4">
                  <a:lumMod val="75000"/>
                </a:schemeClr>
              </a:solidFill>
            </a:endParaRPr>
          </a:p>
          <a:p>
            <a:r>
              <a:rPr lang="fr-FR" sz="2400" dirty="0"/>
              <a:t>Sur l'état de la collectivité et établissement (tous les 2 ans), indiquant les moyens budgétaires, effectifs, bilans d'accès à la formation des agents contractuels...</a:t>
            </a:r>
          </a:p>
          <a:p>
            <a:r>
              <a:rPr lang="fr-FR" sz="2400" dirty="0"/>
              <a:t>Sur l'état des agents mis à disposition</a:t>
            </a:r>
          </a:p>
          <a:p>
            <a:r>
              <a:rPr lang="fr-FR" sz="2400" dirty="0"/>
              <a:t>Sur le déroulement des contrats d'apprentissage</a:t>
            </a:r>
          </a:p>
          <a:p>
            <a:r>
              <a:rPr lang="fr-FR" sz="2400" dirty="0"/>
              <a:t>Sur la création d'emplois permanents à temps non complets</a:t>
            </a:r>
          </a:p>
          <a:p>
            <a:r>
              <a:rPr lang="fr-FR" sz="2400" dirty="0"/>
              <a:t>Sur l'emploi des travailleurs handicapés</a:t>
            </a:r>
          </a:p>
          <a:p>
            <a:r>
              <a:rPr lang="fr-FR" sz="2400" dirty="0"/>
              <a:t>Sur l'égal accès des femmes et des hommes aux emplois d'encadrement supérieur de la fonction publique territoriale</a:t>
            </a:r>
          </a:p>
          <a:p>
            <a:r>
              <a:rPr lang="fr-FR" sz="2400" dirty="0"/>
              <a:t>Du rapport annuel (bilan de la situation générale de la santé, de la sécurité et des conditions de travail)</a:t>
            </a:r>
          </a:p>
          <a:p>
            <a:r>
              <a:rPr lang="fr-FR" sz="2400" dirty="0"/>
              <a:t>Du programme annuel de prévention des risques </a:t>
            </a:r>
            <a:r>
              <a:rPr lang="fr-FR" sz="2400" dirty="0" smtClean="0"/>
              <a:t>professionnels</a:t>
            </a:r>
            <a:r>
              <a:rPr lang="fr-FR" sz="2000" dirty="0"/>
              <a:t/>
            </a:r>
            <a:br>
              <a:rPr lang="fr-FR" sz="2000" dirty="0"/>
            </a:br>
            <a:endParaRPr kumimoji="0" lang="fr-FR" sz="2000" b="0" i="0" u="none" strike="noStrike" cap="none" normalizeH="0" baseline="0" dirty="0" smtClean="0">
              <a:ln>
                <a:noFill/>
              </a:ln>
              <a:solidFill>
                <a:schemeClr val="accent4">
                  <a:lumMod val="75000"/>
                </a:schemeClr>
              </a:solidFill>
              <a:effectLst/>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38</a:t>
            </a:fld>
            <a:endParaRPr lang="fr-FR"/>
          </a:p>
        </p:txBody>
      </p:sp>
    </p:spTree>
    <p:extLst>
      <p:ext uri="{BB962C8B-B14F-4D97-AF65-F5344CB8AC3E}">
        <p14:creationId xmlns="" xmlns:p14="http://schemas.microsoft.com/office/powerpoint/2010/main" val="13809214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p:txBody>
          <a:bodyPr/>
          <a:lstStyle/>
          <a:p>
            <a:r>
              <a:rPr lang="fr-FR" b="1" dirty="0">
                <a:solidFill>
                  <a:schemeClr val="accent1">
                    <a:lumMod val="75000"/>
                  </a:schemeClr>
                </a:solidFill>
              </a:rPr>
              <a:t>Le </a:t>
            </a:r>
            <a:r>
              <a:rPr lang="fr-FR" b="1" dirty="0" smtClean="0">
                <a:solidFill>
                  <a:schemeClr val="accent1">
                    <a:lumMod val="75000"/>
                  </a:schemeClr>
                </a:solidFill>
              </a:rPr>
              <a:t>Comité Technique</a:t>
            </a:r>
            <a:endParaRPr lang="fr-FR" b="1" dirty="0">
              <a:solidFill>
                <a:schemeClr val="accent1">
                  <a:lumMod val="75000"/>
                </a:schemeClr>
              </a:solidFill>
            </a:endParaRPr>
          </a:p>
        </p:txBody>
      </p:sp>
      <p:sp>
        <p:nvSpPr>
          <p:cNvPr id="8" name="Rectangle 4"/>
          <p:cNvSpPr>
            <a:spLocks noGrp="1" noChangeArrowheads="1"/>
          </p:cNvSpPr>
          <p:nvPr>
            <p:ph idx="1"/>
          </p:nvPr>
        </p:nvSpPr>
        <p:spPr bwMode="auto">
          <a:xfrm>
            <a:off x="566057" y="1863445"/>
            <a:ext cx="11277600" cy="3539430"/>
          </a:xfrm>
          <a:prstGeom prst="rect">
            <a:avLst/>
          </a:prstGeom>
          <a:solidFill>
            <a:schemeClr val="accent5">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333333"/>
                </a:solidFill>
                <a:effectLst/>
                <a:cs typeface="Arial" panose="020B0604020202020204" pitchFamily="34" charset="0"/>
              </a:rPr>
              <a:t>Pour les collectivités et établissements publics de moins de 50 agents le CT placé auprès du centre</a:t>
            </a:r>
            <a:r>
              <a:rPr kumimoji="0" lang="fr-FR" b="0" i="0" u="none" strike="noStrike" cap="none" normalizeH="0" dirty="0" smtClean="0">
                <a:ln>
                  <a:noFill/>
                </a:ln>
                <a:solidFill>
                  <a:srgbClr val="333333"/>
                </a:solidFill>
                <a:effectLst/>
                <a:cs typeface="Arial" panose="020B0604020202020204" pitchFamily="34" charset="0"/>
              </a:rPr>
              <a:t> </a:t>
            </a:r>
            <a:r>
              <a:rPr kumimoji="0" lang="fr-FR" b="0" i="0" u="none" strike="noStrike" cap="none" normalizeH="0" baseline="0" dirty="0" smtClean="0">
                <a:ln>
                  <a:noFill/>
                </a:ln>
                <a:solidFill>
                  <a:srgbClr val="333333"/>
                </a:solidFill>
                <a:effectLst/>
                <a:cs typeface="Arial" panose="020B0604020202020204" pitchFamily="34" charset="0"/>
              </a:rPr>
              <a:t>de gestion exerce les compétences du CHSCT telles que définies par le décret n°85-603 du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333333"/>
                </a:solidFill>
                <a:effectLst/>
                <a:cs typeface="Arial" panose="020B0604020202020204" pitchFamily="34" charset="0"/>
              </a:rPr>
              <a:t>10 juin 1985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333333"/>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333333"/>
                </a:solidFill>
                <a:effectLst/>
                <a:cs typeface="Arial" panose="020B0604020202020204" pitchFamily="34" charset="0"/>
              </a:rPr>
              <a:t>Le fonctionnement du comité technique est décrit par le règlement intérieur transmis aux autorités</a:t>
            </a:r>
            <a:r>
              <a:rPr kumimoji="0" lang="fr-FR" b="0" i="0" u="none" strike="noStrike" cap="none" normalizeH="0" dirty="0" smtClean="0">
                <a:ln>
                  <a:noFill/>
                </a:ln>
                <a:solidFill>
                  <a:srgbClr val="333333"/>
                </a:solidFill>
                <a:effectLst/>
                <a:cs typeface="Arial" panose="020B0604020202020204" pitchFamily="34" charset="0"/>
              </a:rPr>
              <a:t> </a:t>
            </a:r>
            <a:r>
              <a:rPr kumimoji="0" lang="fr-FR" b="0" i="0" u="none" strike="noStrike" cap="none" normalizeH="0" baseline="0" dirty="0" smtClean="0">
                <a:ln>
                  <a:noFill/>
                </a:ln>
                <a:solidFill>
                  <a:srgbClr val="333333"/>
                </a:solidFill>
                <a:effectLst/>
                <a:cs typeface="Arial" panose="020B0604020202020204" pitchFamily="34" charset="0"/>
              </a:rPr>
              <a:t>territoriales employant moins de cinquante agents. Il se réunit au moins 2 fois dans l'année</a:t>
            </a:r>
            <a:r>
              <a:rPr kumimoji="0" lang="fr-FR" sz="2400" b="0" i="0" u="none" strike="noStrike" cap="none" normalizeH="0" baseline="0" dirty="0" smtClean="0">
                <a:ln>
                  <a:noFill/>
                </a:ln>
                <a:solidFill>
                  <a:srgbClr val="333333"/>
                </a:solidFill>
                <a:effectLst/>
                <a:cs typeface="Arial" panose="020B0604020202020204" pitchFamily="34" charset="0"/>
              </a:rPr>
              <a:t>.</a:t>
            </a:r>
            <a:endParaRPr kumimoji="0" lang="fr-FR" sz="2400" b="0" i="0" u="none" strike="noStrike" cap="none" normalizeH="0" baseline="0" dirty="0" smtClean="0">
              <a:ln>
                <a:noFill/>
              </a:ln>
              <a:solidFill>
                <a:schemeClr val="tx1"/>
              </a:solidFill>
              <a:effectLst/>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4" name="Espace réservé du numéro de diapositive 3"/>
          <p:cNvSpPr>
            <a:spLocks noGrp="1"/>
          </p:cNvSpPr>
          <p:nvPr>
            <p:ph type="sldNum" sz="quarter" idx="12"/>
          </p:nvPr>
        </p:nvSpPr>
        <p:spPr/>
        <p:txBody>
          <a:bodyPr/>
          <a:lstStyle/>
          <a:p>
            <a:fld id="{B5E892E2-E4AD-430F-992B-2A9C5C226132}" type="slidenum">
              <a:rPr lang="fr-FR" smtClean="0"/>
              <a:pPr/>
              <a:t>39</a:t>
            </a:fld>
            <a:endParaRPr lang="fr-FR"/>
          </a:p>
        </p:txBody>
      </p:sp>
    </p:spTree>
    <p:extLst>
      <p:ext uri="{BB962C8B-B14F-4D97-AF65-F5344CB8AC3E}">
        <p14:creationId xmlns="" xmlns:p14="http://schemas.microsoft.com/office/powerpoint/2010/main" val="773358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3A52201-74C7-4AB1-A149-AFA39F47059F}"/>
              </a:ext>
            </a:extLst>
          </p:cNvPr>
          <p:cNvSpPr>
            <a:spLocks noGrp="1"/>
          </p:cNvSpPr>
          <p:nvPr>
            <p:ph type="title"/>
          </p:nvPr>
        </p:nvSpPr>
        <p:spPr/>
        <p:txBody>
          <a:bodyPr/>
          <a:lstStyle/>
          <a:p>
            <a:r>
              <a:rPr lang="fr-FR" b="1" dirty="0">
                <a:solidFill>
                  <a:schemeClr val="accent1">
                    <a:lumMod val="75000"/>
                  </a:schemeClr>
                </a:solidFill>
              </a:rPr>
              <a:t>Philosophie</a:t>
            </a:r>
          </a:p>
        </p:txBody>
      </p:sp>
      <p:sp>
        <p:nvSpPr>
          <p:cNvPr id="3" name="Espace réservé du contenu 2">
            <a:extLst>
              <a:ext uri="{FF2B5EF4-FFF2-40B4-BE49-F238E27FC236}">
                <a16:creationId xmlns="" xmlns:a16="http://schemas.microsoft.com/office/drawing/2014/main" id="{0A9A9F4C-9869-41AA-81BD-1D83BE85F1FB}"/>
              </a:ext>
            </a:extLst>
          </p:cNvPr>
          <p:cNvSpPr>
            <a:spLocks noGrp="1"/>
          </p:cNvSpPr>
          <p:nvPr>
            <p:ph idx="1"/>
          </p:nvPr>
        </p:nvSpPr>
        <p:spPr/>
        <p:txBody>
          <a:bodyPr>
            <a:normAutofit/>
          </a:bodyPr>
          <a:lstStyle/>
          <a:p>
            <a:r>
              <a:rPr lang="fr-FR" dirty="0"/>
              <a:t>Être constructif et privilégier le dialogue,</a:t>
            </a:r>
          </a:p>
          <a:p>
            <a:r>
              <a:rPr lang="fr-FR" dirty="0"/>
              <a:t>Être au cœur des collectivités pour mieux connaître les problématiques,</a:t>
            </a:r>
          </a:p>
          <a:p>
            <a:r>
              <a:rPr lang="fr-FR" dirty="0"/>
              <a:t>Être disponible et à l’écoute de tous les agents adhérents,</a:t>
            </a:r>
          </a:p>
          <a:p>
            <a:r>
              <a:rPr lang="fr-FR" dirty="0"/>
              <a:t>Être autonome et dégagé de tous les appareils politiques </a:t>
            </a:r>
            <a:r>
              <a:rPr lang="fr-FR" dirty="0" smtClean="0"/>
              <a:t>quels </a:t>
            </a:r>
            <a:r>
              <a:rPr lang="fr-FR" dirty="0"/>
              <a:t>qu’ils soient,</a:t>
            </a:r>
          </a:p>
          <a:p>
            <a:r>
              <a:rPr lang="fr-FR" dirty="0"/>
              <a:t>Faire du syndicalisme dans le plein sens du mot,</a:t>
            </a:r>
          </a:p>
          <a:p>
            <a:pPr marL="0" indent="0" algn="ctr">
              <a:buNone/>
            </a:pPr>
            <a:r>
              <a:rPr lang="fr-FR" sz="2000" b="0" i="1" dirty="0">
                <a:solidFill>
                  <a:srgbClr val="202122"/>
                </a:solidFill>
                <a:effectLst/>
                <a:latin typeface="Arial" panose="020B0604020202020204" pitchFamily="34" charset="0"/>
              </a:rPr>
              <a:t>« </a:t>
            </a:r>
            <a:r>
              <a:rPr lang="fr-FR" sz="1400" b="0" i="1" dirty="0">
                <a:solidFill>
                  <a:srgbClr val="444A4D"/>
                </a:solidFill>
                <a:effectLst/>
                <a:latin typeface="FiraSans Regular"/>
              </a:rPr>
              <a:t>Mouvement ayant pour objectif de </a:t>
            </a:r>
            <a:r>
              <a:rPr lang="fr-FR" sz="1400" b="0" i="1" dirty="0" smtClean="0">
                <a:solidFill>
                  <a:srgbClr val="444A4D"/>
                </a:solidFill>
                <a:effectLst/>
                <a:latin typeface="FiraSans Regular"/>
              </a:rPr>
              <a:t>regrouper </a:t>
            </a:r>
            <a:r>
              <a:rPr lang="fr-FR" sz="1400" b="0" i="1" dirty="0">
                <a:solidFill>
                  <a:srgbClr val="444A4D"/>
                </a:solidFill>
                <a:effectLst/>
                <a:latin typeface="FiraSans Regular"/>
              </a:rPr>
              <a:t>des personnes exerçant une même profession en vue de la défense de leurs intérêts. »</a:t>
            </a:r>
          </a:p>
          <a:p>
            <a:pPr marL="0" indent="0">
              <a:buNone/>
            </a:pPr>
            <a:r>
              <a:rPr lang="fr-FR" sz="1100" i="1" dirty="0">
                <a:solidFill>
                  <a:srgbClr val="444A4D"/>
                </a:solidFill>
                <a:latin typeface="FiraSans Regular"/>
              </a:rPr>
              <a:t>Définition Larousse</a:t>
            </a:r>
            <a:endParaRPr lang="fr-FR" sz="1600" i="1"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a:t>
            </a:fld>
            <a:endParaRPr lang="fr-FR"/>
          </a:p>
        </p:txBody>
      </p:sp>
    </p:spTree>
    <p:extLst>
      <p:ext uri="{BB962C8B-B14F-4D97-AF65-F5344CB8AC3E}">
        <p14:creationId xmlns="" xmlns:p14="http://schemas.microsoft.com/office/powerpoint/2010/main" val="19524323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a:xfrm>
            <a:off x="695696" y="662008"/>
            <a:ext cx="10515600" cy="1325563"/>
          </a:xfrm>
        </p:spPr>
        <p:txBody>
          <a:bodyPr/>
          <a:lstStyle/>
          <a:p>
            <a:r>
              <a:rPr lang="fr-FR" b="1" dirty="0">
                <a:solidFill>
                  <a:schemeClr val="accent1">
                    <a:lumMod val="75000"/>
                  </a:schemeClr>
                </a:solidFill>
              </a:rPr>
              <a:t>Le </a:t>
            </a:r>
            <a:r>
              <a:rPr lang="fr-FR" b="1" dirty="0" smtClean="0">
                <a:solidFill>
                  <a:schemeClr val="accent1">
                    <a:lumMod val="75000"/>
                  </a:schemeClr>
                </a:solidFill>
              </a:rPr>
              <a:t>Comité Hygiène de Sécurité et des Conditions de travail</a:t>
            </a:r>
            <a:endParaRPr lang="fr-FR" b="1" dirty="0">
              <a:solidFill>
                <a:schemeClr val="accent1">
                  <a:lumMod val="75000"/>
                </a:schemeClr>
              </a:solidFill>
            </a:endParaRPr>
          </a:p>
        </p:txBody>
      </p:sp>
      <p:sp>
        <p:nvSpPr>
          <p:cNvPr id="3" name="Rectangle 1"/>
          <p:cNvSpPr>
            <a:spLocks noChangeArrowheads="1"/>
          </p:cNvSpPr>
          <p:nvPr/>
        </p:nvSpPr>
        <p:spPr bwMode="auto">
          <a:xfrm>
            <a:off x="201882" y="2161005"/>
            <a:ext cx="11728862" cy="34163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333333"/>
                </a:solidFill>
                <a:effectLst/>
                <a:cs typeface="Arial" panose="020B0604020202020204" pitchFamily="34" charset="0"/>
              </a:rPr>
              <a:t>Un Comité d'Hygiène, de Sécurité et des Conditions de Travail ( CHSCT) est créé dans les mêmes conditions que celles prévues pour les Comités Techniques (CT) par les premier</a:t>
            </a:r>
            <a:r>
              <a:rPr lang="fr-FR" sz="2400" dirty="0">
                <a:solidFill>
                  <a:srgbClr val="333333"/>
                </a:solidFill>
                <a:cs typeface="Arial" panose="020B0604020202020204" pitchFamily="34" charset="0"/>
              </a:rPr>
              <a:t> </a:t>
            </a:r>
            <a:r>
              <a:rPr kumimoji="0" lang="fr-FR" sz="2400" b="0" i="0" u="none" strike="noStrike" cap="none" normalizeH="0" baseline="0" dirty="0" smtClean="0">
                <a:ln>
                  <a:noFill/>
                </a:ln>
                <a:solidFill>
                  <a:srgbClr val="333333"/>
                </a:solidFill>
                <a:effectLst/>
                <a:cs typeface="Arial" panose="020B0604020202020204" pitchFamily="34" charset="0"/>
              </a:rPr>
              <a:t>à quatrième alinéas de l'article 32 de la loi du 26 janvier 1984 susvisée.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rgbClr val="333333"/>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333333"/>
                </a:solidFill>
                <a:effectLst/>
                <a:cs typeface="Arial" panose="020B0604020202020204" pitchFamily="34" charset="0"/>
              </a:rPr>
              <a:t>Dans les collectivités territoriales et les établissements publics de moins de</a:t>
            </a:r>
            <a:r>
              <a:rPr kumimoji="0" lang="fr-FR" sz="2400" b="0" i="0" u="none" strike="noStrike" cap="none" normalizeH="0" dirty="0" smtClean="0">
                <a:ln>
                  <a:noFill/>
                </a:ln>
                <a:solidFill>
                  <a:srgbClr val="333333"/>
                </a:solidFill>
                <a:effectLst/>
                <a:cs typeface="Arial" panose="020B0604020202020204" pitchFamily="34" charset="0"/>
              </a:rPr>
              <a:t> </a:t>
            </a:r>
            <a:r>
              <a:rPr kumimoji="0" lang="fr-FR" sz="2400" b="0" i="0" u="none" strike="noStrike" cap="none" normalizeH="0" baseline="0" dirty="0" smtClean="0">
                <a:ln>
                  <a:noFill/>
                </a:ln>
                <a:solidFill>
                  <a:srgbClr val="333333"/>
                </a:solidFill>
                <a:effectLst/>
                <a:cs typeface="Arial" panose="020B0604020202020204" pitchFamily="34" charset="0"/>
              </a:rPr>
              <a:t>cinquante agents, les missions du CHSCT sont exercées par le CT placé auprès du Centre de Gestion.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333333"/>
                </a:solidFill>
                <a:effectLst/>
                <a:cs typeface="Arial" panose="020B0604020202020204" pitchFamily="34" charset="0"/>
              </a:rPr>
              <a:t>Il se réunit au moins 3 fois dans l'année.</a:t>
            </a:r>
            <a:endParaRPr kumimoji="0" lang="fr-FR" sz="2400" b="0" i="0" u="none" strike="noStrike" cap="none" normalizeH="0" baseline="0" dirty="0" smtClean="0">
              <a:ln>
                <a:noFill/>
              </a:ln>
              <a:solidFill>
                <a:schemeClr val="tx1"/>
              </a:solidFill>
              <a:effectLst/>
            </a:endParaRP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40</a:t>
            </a:fld>
            <a:endParaRPr lang="fr-FR"/>
          </a:p>
        </p:txBody>
      </p:sp>
    </p:spTree>
    <p:extLst>
      <p:ext uri="{BB962C8B-B14F-4D97-AF65-F5344CB8AC3E}">
        <p14:creationId xmlns="" xmlns:p14="http://schemas.microsoft.com/office/powerpoint/2010/main" val="30465790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a:xfrm>
            <a:off x="695696" y="662008"/>
            <a:ext cx="10515600" cy="1325563"/>
          </a:xfrm>
        </p:spPr>
        <p:txBody>
          <a:bodyPr/>
          <a:lstStyle/>
          <a:p>
            <a:r>
              <a:rPr lang="fr-FR" b="1" dirty="0">
                <a:solidFill>
                  <a:schemeClr val="accent1">
                    <a:lumMod val="75000"/>
                  </a:schemeClr>
                </a:solidFill>
              </a:rPr>
              <a:t>Le </a:t>
            </a:r>
            <a:r>
              <a:rPr lang="fr-FR" b="1" dirty="0" smtClean="0">
                <a:solidFill>
                  <a:schemeClr val="accent1">
                    <a:lumMod val="75000"/>
                  </a:schemeClr>
                </a:solidFill>
              </a:rPr>
              <a:t>Comité Hygiène de Sécurité et des Conditions de travail</a:t>
            </a:r>
            <a:endParaRPr lang="fr-FR" b="1" dirty="0">
              <a:solidFill>
                <a:schemeClr val="accent1">
                  <a:lumMod val="75000"/>
                </a:schemeClr>
              </a:solidFill>
            </a:endParaRPr>
          </a:p>
        </p:txBody>
      </p:sp>
      <p:sp>
        <p:nvSpPr>
          <p:cNvPr id="4" name="Rectangle 1"/>
          <p:cNvSpPr>
            <a:spLocks noChangeArrowheads="1"/>
          </p:cNvSpPr>
          <p:nvPr/>
        </p:nvSpPr>
        <p:spPr bwMode="auto">
          <a:xfrm>
            <a:off x="204790" y="2145452"/>
            <a:ext cx="11987210" cy="4241518"/>
          </a:xfrm>
          <a:prstGeom prst="rect">
            <a:avLst/>
          </a:prstGeom>
          <a:solidFill>
            <a:schemeClr val="accent5">
              <a:lumMod val="40000"/>
              <a:lumOff val="60000"/>
            </a:schemeClr>
          </a:solidFill>
          <a:ln>
            <a:noFill/>
          </a:ln>
          <a:effectLst/>
          <a:extLst/>
        </p:spPr>
        <p:txBody>
          <a:bodyPr vert="horz" wrap="none" lIns="142830" tIns="0" rIns="0" bIns="856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accent4">
                    <a:lumMod val="75000"/>
                  </a:schemeClr>
                </a:solidFill>
                <a:effectLst/>
                <a:cs typeface="Arial" panose="020B0604020202020204" pitchFamily="34" charset="0"/>
              </a:rPr>
              <a:t>Compétence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cs typeface="Arial" panose="020B0604020202020204" pitchFamily="34" charset="0"/>
              </a:rPr>
              <a:t>Le Comité d'hygiène, de sécurité et des conditions de travail (CHSCT) dispose d'une compétence et de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cs typeface="Arial" panose="020B0604020202020204" pitchFamily="34" charset="0"/>
              </a:rPr>
              <a:t> pouvoir étendus.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dirty="0" smtClean="0">
              <a:ln>
                <a:noFill/>
              </a:ln>
              <a:solidFill>
                <a:srgbClr val="333333"/>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accent4">
                    <a:lumMod val="75000"/>
                  </a:schemeClr>
                </a:solidFill>
                <a:effectLst/>
                <a:cs typeface="Arial" panose="020B0604020202020204" pitchFamily="34" charset="0"/>
              </a:rPr>
              <a:t>Missions et attributions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333333"/>
                </a:solidFill>
                <a:effectLst/>
                <a:cs typeface="Arial" panose="020B0604020202020204" pitchFamily="34" charset="0"/>
              </a:rPr>
              <a:t>Le CHSCT a pour missions de :</a:t>
            </a:r>
            <a:endParaRPr kumimoji="0" lang="fr-FR" sz="2000" b="0" i="0" u="none" strike="noStrike" cap="none" normalizeH="0" baseline="0" dirty="0" smtClean="0">
              <a:ln>
                <a:noFill/>
              </a:ln>
              <a:solidFill>
                <a:schemeClr val="tx1"/>
              </a:solidFill>
              <a:effectLst/>
            </a:endParaRPr>
          </a:p>
          <a:p>
            <a:pPr marL="450850" marR="0" lvl="0" indent="-368300" algn="l" defTabSz="914400" rtl="0" eaLnBrk="0" fontAlgn="base" latinLnBrk="0" hangingPunct="0">
              <a:lnSpc>
                <a:spcPct val="100000"/>
              </a:lnSpc>
              <a:spcBef>
                <a:spcPct val="0"/>
              </a:spcBef>
              <a:spcAft>
                <a:spcPct val="0"/>
              </a:spcAft>
              <a:buClrTx/>
              <a:buSzTx/>
              <a:buFontTx/>
              <a:buChar char="•"/>
              <a:tabLst/>
            </a:pPr>
            <a:r>
              <a:rPr lang="fr-FR" sz="2000" dirty="0">
                <a:solidFill>
                  <a:srgbClr val="333333"/>
                </a:solidFill>
                <a:cs typeface="Arial" panose="020B0604020202020204" pitchFamily="34" charset="0"/>
              </a:rPr>
              <a:t>C</a:t>
            </a:r>
            <a:r>
              <a:rPr kumimoji="0" lang="fr-FR" sz="2000" b="0" i="0" u="none" strike="noStrike" cap="none" normalizeH="0" baseline="0" dirty="0" smtClean="0">
                <a:ln>
                  <a:noFill/>
                </a:ln>
                <a:solidFill>
                  <a:srgbClr val="333333"/>
                </a:solidFill>
                <a:effectLst/>
                <a:cs typeface="Arial" panose="020B0604020202020204" pitchFamily="34" charset="0"/>
              </a:rPr>
              <a:t>ontribuer à la protection de la santé physique et mentale et de la sécurité des agents et du </a:t>
            </a:r>
          </a:p>
          <a:p>
            <a:pPr marL="82550" marR="0" lvl="0" algn="l" defTabSz="914400" rtl="0" eaLnBrk="0" fontAlgn="base" latinLnBrk="0" hangingPunct="0">
              <a:lnSpc>
                <a:spcPct val="100000"/>
              </a:lnSpc>
              <a:spcBef>
                <a:spcPct val="0"/>
              </a:spcBef>
              <a:spcAft>
                <a:spcPct val="0"/>
              </a:spcAft>
              <a:buClrTx/>
              <a:buSzTx/>
              <a:tabLst/>
            </a:pPr>
            <a:r>
              <a:rPr kumimoji="0" lang="fr-FR" sz="2000" b="0" i="0" u="none" strike="noStrike" cap="none" normalizeH="0" baseline="0" dirty="0" smtClean="0">
                <a:ln>
                  <a:noFill/>
                </a:ln>
                <a:solidFill>
                  <a:srgbClr val="333333"/>
                </a:solidFill>
                <a:effectLst/>
                <a:cs typeface="Arial" panose="020B0604020202020204" pitchFamily="34" charset="0"/>
              </a:rPr>
              <a:t>personnel mis à la disposition de l'autorité territoriale et placé sous sa responsabilité par une entreprise </a:t>
            </a:r>
          </a:p>
          <a:p>
            <a:pPr marL="82550" marR="0" lvl="0" algn="l" defTabSz="914400" rtl="0" eaLnBrk="0" fontAlgn="base" latinLnBrk="0" hangingPunct="0">
              <a:lnSpc>
                <a:spcPct val="100000"/>
              </a:lnSpc>
              <a:spcBef>
                <a:spcPct val="0"/>
              </a:spcBef>
              <a:spcAft>
                <a:spcPct val="0"/>
              </a:spcAft>
              <a:buClrTx/>
              <a:buSzTx/>
              <a:tabLst/>
            </a:pPr>
            <a:r>
              <a:rPr kumimoji="0" lang="fr-FR" sz="2000" b="0" i="0" u="none" strike="noStrike" cap="none" normalizeH="0" baseline="0" dirty="0" smtClean="0">
                <a:ln>
                  <a:noFill/>
                </a:ln>
                <a:solidFill>
                  <a:srgbClr val="333333"/>
                </a:solidFill>
                <a:effectLst/>
                <a:cs typeface="Arial" panose="020B0604020202020204" pitchFamily="34" charset="0"/>
              </a:rPr>
              <a:t>extérieure ;</a:t>
            </a:r>
          </a:p>
          <a:p>
            <a:pPr marL="42545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sz="2000" dirty="0">
                <a:solidFill>
                  <a:srgbClr val="333333"/>
                </a:solidFill>
                <a:cs typeface="Arial" panose="020B0604020202020204" pitchFamily="34" charset="0"/>
              </a:rPr>
              <a:t>C</a:t>
            </a:r>
            <a:r>
              <a:rPr kumimoji="0" lang="fr-FR" sz="2000" b="0" i="0" u="none" strike="noStrike" cap="none" normalizeH="0" baseline="0" dirty="0" smtClean="0">
                <a:ln>
                  <a:noFill/>
                </a:ln>
                <a:solidFill>
                  <a:srgbClr val="333333"/>
                </a:solidFill>
                <a:effectLst/>
                <a:cs typeface="Arial" panose="020B0604020202020204" pitchFamily="34" charset="0"/>
              </a:rPr>
              <a:t>ontribuer à l'amélioration des conditions de travail, notamment en vue de faciliter l'accès des</a:t>
            </a:r>
          </a:p>
          <a:p>
            <a:pPr marL="0" marR="0" lvl="0" indent="0" algn="l" defTabSz="914400" rtl="0" eaLnBrk="0" fontAlgn="base" latinLnBrk="0" hangingPunct="0">
              <a:lnSpc>
                <a:spcPct val="100000"/>
              </a:lnSpc>
              <a:spcBef>
                <a:spcPct val="0"/>
              </a:spcBef>
              <a:spcAft>
                <a:spcPct val="0"/>
              </a:spcAft>
              <a:buClrTx/>
              <a:buSzTx/>
              <a:tabLst/>
            </a:pPr>
            <a:r>
              <a:rPr kumimoji="0" lang="fr-FR" sz="2000" b="0" i="0" u="none" strike="noStrike" cap="none" normalizeH="0" baseline="0" dirty="0" smtClean="0">
                <a:ln>
                  <a:noFill/>
                </a:ln>
                <a:solidFill>
                  <a:srgbClr val="333333"/>
                </a:solidFill>
                <a:effectLst/>
                <a:cs typeface="Arial" panose="020B0604020202020204" pitchFamily="34" charset="0"/>
              </a:rPr>
              <a:t> femmes à tous les emplois et de répondre aux problèmes liés à la maternité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sz="2000" dirty="0">
                <a:solidFill>
                  <a:srgbClr val="333333"/>
                </a:solidFill>
                <a:cs typeface="Arial" panose="020B0604020202020204" pitchFamily="34" charset="0"/>
              </a:rPr>
              <a:t>V</a:t>
            </a:r>
            <a:r>
              <a:rPr kumimoji="0" lang="fr-FR" sz="2000" b="0" i="0" u="none" strike="noStrike" cap="none" normalizeH="0" baseline="0" dirty="0" smtClean="0">
                <a:ln>
                  <a:noFill/>
                </a:ln>
                <a:solidFill>
                  <a:srgbClr val="333333"/>
                </a:solidFill>
                <a:effectLst/>
                <a:cs typeface="Arial" panose="020B0604020202020204" pitchFamily="34" charset="0"/>
              </a:rPr>
              <a:t>eiller à l'observation des prescriptions légales prises en ces matières.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rPr>
              <a:t/>
            </a:r>
            <a:br>
              <a:rPr kumimoji="0" lang="fr-FR" sz="1200" b="0" i="0" u="none" strike="noStrike" cap="none" normalizeH="0" baseline="0" dirty="0" smtClean="0">
                <a:ln>
                  <a:noFill/>
                </a:ln>
                <a:solidFill>
                  <a:schemeClr val="tx1"/>
                </a:solidFill>
                <a:effectLst/>
              </a:rPr>
            </a:b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41</a:t>
            </a:fld>
            <a:endParaRPr lang="fr-FR"/>
          </a:p>
        </p:txBody>
      </p:sp>
    </p:spTree>
    <p:extLst>
      <p:ext uri="{BB962C8B-B14F-4D97-AF65-F5344CB8AC3E}">
        <p14:creationId xmlns="" xmlns:p14="http://schemas.microsoft.com/office/powerpoint/2010/main" val="13200996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a:xfrm>
            <a:off x="695696" y="662008"/>
            <a:ext cx="10515600" cy="1325563"/>
          </a:xfrm>
        </p:spPr>
        <p:txBody>
          <a:bodyPr/>
          <a:lstStyle/>
          <a:p>
            <a:r>
              <a:rPr lang="fr-FR" b="1" dirty="0">
                <a:solidFill>
                  <a:schemeClr val="accent1">
                    <a:lumMod val="75000"/>
                  </a:schemeClr>
                </a:solidFill>
              </a:rPr>
              <a:t>Le </a:t>
            </a:r>
            <a:r>
              <a:rPr lang="fr-FR" b="1" dirty="0" smtClean="0">
                <a:solidFill>
                  <a:schemeClr val="accent1">
                    <a:lumMod val="75000"/>
                  </a:schemeClr>
                </a:solidFill>
              </a:rPr>
              <a:t>Comité Hygiène de Sécurité et des Conditions de travail</a:t>
            </a:r>
            <a:endParaRPr lang="fr-FR" b="1" dirty="0">
              <a:solidFill>
                <a:schemeClr val="accent1">
                  <a:lumMod val="75000"/>
                </a:schemeClr>
              </a:solidFill>
            </a:endParaRPr>
          </a:p>
        </p:txBody>
      </p:sp>
      <p:sp>
        <p:nvSpPr>
          <p:cNvPr id="4" name="Rectangle 1"/>
          <p:cNvSpPr>
            <a:spLocks noChangeArrowheads="1"/>
          </p:cNvSpPr>
          <p:nvPr/>
        </p:nvSpPr>
        <p:spPr bwMode="auto">
          <a:xfrm>
            <a:off x="359169" y="2139269"/>
            <a:ext cx="10661132" cy="4087630"/>
          </a:xfrm>
          <a:prstGeom prst="rect">
            <a:avLst/>
          </a:prstGeom>
          <a:solidFill>
            <a:schemeClr val="accent5">
              <a:lumMod val="40000"/>
              <a:lumOff val="60000"/>
            </a:schemeClr>
          </a:solidFill>
          <a:ln>
            <a:noFill/>
          </a:ln>
          <a:effectLst/>
          <a:extLst/>
        </p:spPr>
        <p:txBody>
          <a:bodyPr vert="horz" wrap="square" lIns="142830" tIns="0" rIns="0" bIns="856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fr-FR" sz="2000" b="1" dirty="0">
                <a:solidFill>
                  <a:schemeClr val="accent4">
                    <a:lumMod val="75000"/>
                  </a:schemeClr>
                </a:solidFill>
              </a:rPr>
              <a:t>Le CHSCT a pour attributions de </a:t>
            </a:r>
            <a:r>
              <a:rPr lang="fr-FR" sz="2000" dirty="0"/>
              <a:t>:</a:t>
            </a:r>
          </a:p>
          <a:p>
            <a:pPr lvl="0"/>
            <a:endParaRPr lang="fr-FR" sz="2000" dirty="0"/>
          </a:p>
          <a:p>
            <a:pPr marL="342900" lvl="0" indent="-342900">
              <a:buFont typeface="Arial" panose="020B0604020202020204" pitchFamily="34" charset="0"/>
              <a:buChar char="•"/>
            </a:pPr>
            <a:r>
              <a:rPr lang="fr-FR" sz="2000" dirty="0" smtClean="0"/>
              <a:t>Procéder </a:t>
            </a:r>
            <a:r>
              <a:rPr lang="fr-FR" sz="2000" dirty="0"/>
              <a:t>à l'analyse des risques professionnels et des conditions de travail des travailleurs de la collectivité et de l'établissement ; l'analyse des risques doit inclure l'exposition des femmes enceintes et celle des agents à des facteurs de </a:t>
            </a:r>
            <a:r>
              <a:rPr lang="fr-FR" sz="2000" dirty="0" smtClean="0"/>
              <a:t>pénibilité.</a:t>
            </a:r>
          </a:p>
          <a:p>
            <a:pPr marL="342900" lvl="0" indent="-342900">
              <a:buFont typeface="Arial" panose="020B0604020202020204" pitchFamily="34" charset="0"/>
              <a:buChar char="•"/>
            </a:pPr>
            <a:r>
              <a:rPr lang="fr-FR" sz="2000" dirty="0"/>
              <a:t>C</a:t>
            </a:r>
            <a:r>
              <a:rPr lang="fr-FR" sz="2000" dirty="0" smtClean="0"/>
              <a:t>ontribuer </a:t>
            </a:r>
            <a:r>
              <a:rPr lang="fr-FR" sz="2000" dirty="0"/>
              <a:t>à la promotion de la prévention des risques professionnels et susciter toute initiative utile, notamment des actions de prévention du harcèlement moral et du harcèlement sexuel </a:t>
            </a:r>
            <a:r>
              <a:rPr lang="fr-FR" sz="2000" dirty="0" smtClean="0"/>
              <a:t>;</a:t>
            </a:r>
          </a:p>
          <a:p>
            <a:pPr marL="342900" lvl="0" indent="-342900">
              <a:buFont typeface="Arial" panose="020B0604020202020204" pitchFamily="34" charset="0"/>
              <a:buChar char="•"/>
            </a:pPr>
            <a:r>
              <a:rPr lang="fr-FR" sz="2000" dirty="0" smtClean="0"/>
              <a:t>Suggérer </a:t>
            </a:r>
            <a:r>
              <a:rPr lang="fr-FR" sz="2000" dirty="0"/>
              <a:t>toutes mesures de nature à améliorer l'hygiène et la sécurité du travail, à assurer l'instruction et le perfectionnement des agents dans les domaines de l'hygiène et de la sécurité ; </a:t>
            </a:r>
            <a:endParaRPr lang="fr-FR" sz="2000" dirty="0" smtClean="0"/>
          </a:p>
          <a:p>
            <a:pPr marL="342900" lvl="0" indent="-342900">
              <a:buFont typeface="Arial" panose="020B0604020202020204" pitchFamily="34" charset="0"/>
              <a:buChar char="•"/>
            </a:pPr>
            <a:r>
              <a:rPr lang="fr-FR" sz="2000" dirty="0" smtClean="0"/>
              <a:t>Coopérer </a:t>
            </a:r>
            <a:r>
              <a:rPr lang="fr-FR" sz="2000" dirty="0"/>
              <a:t>à la préparation des actions de formation à l'hygiène et à la sécurité et veiller à leur mise en </a:t>
            </a:r>
            <a:r>
              <a:rPr lang="fr-FR" sz="2000" dirty="0" smtClean="0"/>
              <a:t>œuvre</a:t>
            </a:r>
            <a:endParaRPr kumimoji="0" lang="fr-FR" sz="2000" b="0" i="0" u="none" strike="noStrike" cap="none" normalizeH="0" baseline="0" dirty="0" smtClean="0">
              <a:ln>
                <a:noFill/>
              </a:ln>
              <a:solidFill>
                <a:schemeClr val="tx1"/>
              </a:solidFill>
              <a:effectLst/>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42</a:t>
            </a:fld>
            <a:endParaRPr lang="fr-FR"/>
          </a:p>
        </p:txBody>
      </p:sp>
    </p:spTree>
    <p:extLst>
      <p:ext uri="{BB962C8B-B14F-4D97-AF65-F5344CB8AC3E}">
        <p14:creationId xmlns="" xmlns:p14="http://schemas.microsoft.com/office/powerpoint/2010/main" val="33513302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a:xfrm>
            <a:off x="695696" y="662008"/>
            <a:ext cx="10515600" cy="1325563"/>
          </a:xfrm>
        </p:spPr>
        <p:txBody>
          <a:bodyPr/>
          <a:lstStyle/>
          <a:p>
            <a:r>
              <a:rPr lang="fr-FR" b="1" dirty="0">
                <a:solidFill>
                  <a:schemeClr val="accent1">
                    <a:lumMod val="75000"/>
                  </a:schemeClr>
                </a:solidFill>
              </a:rPr>
              <a:t>Le </a:t>
            </a:r>
            <a:r>
              <a:rPr lang="fr-FR" b="1" dirty="0" smtClean="0">
                <a:solidFill>
                  <a:schemeClr val="accent1">
                    <a:lumMod val="75000"/>
                  </a:schemeClr>
                </a:solidFill>
              </a:rPr>
              <a:t>Comité Hygiène de Sécurité et des Conditions de travail</a:t>
            </a:r>
            <a:endParaRPr lang="fr-FR" b="1" dirty="0">
              <a:solidFill>
                <a:schemeClr val="accent1">
                  <a:lumMod val="75000"/>
                </a:schemeClr>
              </a:solidFill>
            </a:endParaRPr>
          </a:p>
        </p:txBody>
      </p:sp>
      <p:sp>
        <p:nvSpPr>
          <p:cNvPr id="4" name="Rectangle 1"/>
          <p:cNvSpPr>
            <a:spLocks noChangeArrowheads="1"/>
          </p:cNvSpPr>
          <p:nvPr/>
        </p:nvSpPr>
        <p:spPr bwMode="auto">
          <a:xfrm>
            <a:off x="359169" y="2046937"/>
            <a:ext cx="10661132" cy="4272296"/>
          </a:xfrm>
          <a:prstGeom prst="rect">
            <a:avLst/>
          </a:prstGeom>
          <a:solidFill>
            <a:schemeClr val="accent5">
              <a:lumMod val="40000"/>
              <a:lumOff val="60000"/>
            </a:schemeClr>
          </a:solidFill>
          <a:ln>
            <a:noFill/>
          </a:ln>
          <a:effectLst/>
          <a:extLst/>
        </p:spPr>
        <p:txBody>
          <a:bodyPr vert="horz" wrap="square" lIns="142830" tIns="0" rIns="0" bIns="856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2000" b="1" dirty="0" smtClean="0">
                <a:solidFill>
                  <a:schemeClr val="accent4">
                    <a:lumMod val="75000"/>
                  </a:schemeClr>
                </a:solidFill>
              </a:rPr>
              <a:t>Pouvoirs </a:t>
            </a:r>
            <a:r>
              <a:rPr lang="fr-FR" sz="2000" b="1" dirty="0">
                <a:solidFill>
                  <a:schemeClr val="accent4">
                    <a:lumMod val="75000"/>
                  </a:schemeClr>
                </a:solidFill>
              </a:rPr>
              <a:t>et moyens du CHSCT dans l'exercice de ses </a:t>
            </a:r>
            <a:r>
              <a:rPr lang="fr-FR" sz="2000" b="1" dirty="0" smtClean="0">
                <a:solidFill>
                  <a:schemeClr val="accent4">
                    <a:lumMod val="75000"/>
                  </a:schemeClr>
                </a:solidFill>
              </a:rPr>
              <a:t>missions :</a:t>
            </a:r>
          </a:p>
          <a:p>
            <a:endParaRPr lang="fr-FR" sz="2000" b="1" dirty="0">
              <a:solidFill>
                <a:schemeClr val="accent4">
                  <a:lumMod val="75000"/>
                </a:schemeClr>
              </a:solidFill>
            </a:endParaRPr>
          </a:p>
          <a:p>
            <a:r>
              <a:rPr lang="fr-FR" sz="2000" b="1" dirty="0">
                <a:solidFill>
                  <a:schemeClr val="accent6">
                    <a:lumMod val="75000"/>
                  </a:schemeClr>
                </a:solidFill>
              </a:rPr>
              <a:t>Visites et droit d'accès</a:t>
            </a:r>
          </a:p>
          <a:p>
            <a:r>
              <a:rPr lang="fr-FR" sz="1600" dirty="0"/>
              <a:t>Les membres du CHSCT procèdent à intervalles réguliers à la visite des services relevant de leur champ de compétence. Ils bénéficient pour ce faire d'un droit d'accès aux locaux relevant de leur aire de compétence géographique dans le cadre des missions qui leur sont confiées par ledit comité. Celui-ci fixe l'étendue ainsi que la composition de la délégation chargée de la visite. Toutes facilités doivent être accordées à cette dernière pour l'exercice de ce droit sous réserve du bon fonctionnement du service.</a:t>
            </a:r>
          </a:p>
          <a:p>
            <a:r>
              <a:rPr lang="fr-FR" sz="2000" b="1" dirty="0">
                <a:solidFill>
                  <a:schemeClr val="accent6">
                    <a:lumMod val="75000"/>
                  </a:schemeClr>
                </a:solidFill>
              </a:rPr>
              <a:t>Enquêtes</a:t>
            </a:r>
          </a:p>
          <a:p>
            <a:r>
              <a:rPr lang="fr-FR" sz="1600" dirty="0"/>
              <a:t>Il procède à une enquête :</a:t>
            </a:r>
          </a:p>
          <a:p>
            <a:pPr marL="342900" indent="-342900">
              <a:buFont typeface="Wingdings" panose="05000000000000000000" pitchFamily="2" charset="2"/>
              <a:buChar char="ü"/>
            </a:pPr>
            <a:r>
              <a:rPr lang="fr-FR" sz="1600" dirty="0"/>
              <a:t>en cas d'accident de service grave ou de maladie professionnelle ou à caractère professionnel grave ayant entraîné mort d'homme, ou paraissant devoir entraîner une incapacité permanente, ou ayant révélé l'existence d'un danger grave, même si les conséquences ont pu en être évitées </a:t>
            </a:r>
            <a:r>
              <a:rPr lang="fr-FR" sz="1600" dirty="0" smtClean="0"/>
              <a:t>;</a:t>
            </a:r>
          </a:p>
          <a:p>
            <a:pPr marL="342900" indent="-342900">
              <a:buFont typeface="Wingdings" panose="05000000000000000000" pitchFamily="2" charset="2"/>
              <a:buChar char="ü"/>
            </a:pPr>
            <a:r>
              <a:rPr lang="fr-FR" sz="1600" dirty="0" smtClean="0"/>
              <a:t>en </a:t>
            </a:r>
            <a:r>
              <a:rPr lang="fr-FR" sz="1600" dirty="0"/>
              <a:t>cas d'accident de service ou de maladie professionnelle ou à caractère professionnel présentant un caractère répété à un même poste de travail, ou à des postes de travail similaires, ou dans une même fonction, ou des fonctions similaires.</a:t>
            </a: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43</a:t>
            </a:fld>
            <a:endParaRPr lang="fr-FR"/>
          </a:p>
        </p:txBody>
      </p:sp>
    </p:spTree>
    <p:extLst>
      <p:ext uri="{BB962C8B-B14F-4D97-AF65-F5344CB8AC3E}">
        <p14:creationId xmlns="" xmlns:p14="http://schemas.microsoft.com/office/powerpoint/2010/main" val="4679962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a:xfrm>
            <a:off x="695696" y="662008"/>
            <a:ext cx="10515600" cy="1325563"/>
          </a:xfrm>
        </p:spPr>
        <p:txBody>
          <a:bodyPr/>
          <a:lstStyle/>
          <a:p>
            <a:r>
              <a:rPr lang="fr-FR" b="1" dirty="0">
                <a:solidFill>
                  <a:schemeClr val="accent1">
                    <a:lumMod val="75000"/>
                  </a:schemeClr>
                </a:solidFill>
              </a:rPr>
              <a:t>Le </a:t>
            </a:r>
            <a:r>
              <a:rPr lang="fr-FR" b="1" dirty="0" smtClean="0">
                <a:solidFill>
                  <a:schemeClr val="accent1">
                    <a:lumMod val="75000"/>
                  </a:schemeClr>
                </a:solidFill>
              </a:rPr>
              <a:t>Comité Hygiène de Sécurité et des Conditions de travail</a:t>
            </a:r>
            <a:endParaRPr lang="fr-FR" b="1" dirty="0">
              <a:solidFill>
                <a:schemeClr val="accent1">
                  <a:lumMod val="75000"/>
                </a:schemeClr>
              </a:solidFill>
            </a:endParaRPr>
          </a:p>
        </p:txBody>
      </p:sp>
      <p:sp>
        <p:nvSpPr>
          <p:cNvPr id="4" name="Rectangle 1"/>
          <p:cNvSpPr>
            <a:spLocks noChangeArrowheads="1"/>
          </p:cNvSpPr>
          <p:nvPr/>
        </p:nvSpPr>
        <p:spPr bwMode="auto">
          <a:xfrm>
            <a:off x="359169" y="1862273"/>
            <a:ext cx="10661132" cy="4641628"/>
          </a:xfrm>
          <a:prstGeom prst="rect">
            <a:avLst/>
          </a:prstGeom>
          <a:solidFill>
            <a:schemeClr val="accent5">
              <a:lumMod val="40000"/>
              <a:lumOff val="60000"/>
            </a:schemeClr>
          </a:solidFill>
          <a:ln>
            <a:noFill/>
          </a:ln>
          <a:effectLst/>
          <a:extLst/>
        </p:spPr>
        <p:txBody>
          <a:bodyPr vert="horz" wrap="square" lIns="142830" tIns="0" rIns="0" bIns="856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2800" b="1" dirty="0" smtClean="0">
                <a:solidFill>
                  <a:schemeClr val="accent4">
                    <a:lumMod val="75000"/>
                  </a:schemeClr>
                </a:solidFill>
              </a:rPr>
              <a:t>Pouvoirs </a:t>
            </a:r>
            <a:r>
              <a:rPr lang="fr-FR" sz="2800" b="1" dirty="0">
                <a:solidFill>
                  <a:schemeClr val="accent4">
                    <a:lumMod val="75000"/>
                  </a:schemeClr>
                </a:solidFill>
              </a:rPr>
              <a:t>et moyens du CHSCT dans l'exercice de ses </a:t>
            </a:r>
            <a:r>
              <a:rPr lang="fr-FR" sz="2800" b="1" dirty="0" smtClean="0">
                <a:solidFill>
                  <a:schemeClr val="accent4">
                    <a:lumMod val="75000"/>
                  </a:schemeClr>
                </a:solidFill>
              </a:rPr>
              <a:t>missions </a:t>
            </a:r>
            <a:r>
              <a:rPr lang="fr-FR" sz="2000" b="1" dirty="0" smtClean="0">
                <a:solidFill>
                  <a:schemeClr val="accent4">
                    <a:lumMod val="75000"/>
                  </a:schemeClr>
                </a:solidFill>
              </a:rPr>
              <a:t>:</a:t>
            </a:r>
            <a:endParaRPr lang="fr-FR" sz="2000" b="1" dirty="0">
              <a:solidFill>
                <a:schemeClr val="accent4">
                  <a:lumMod val="75000"/>
                </a:schemeClr>
              </a:solidFill>
            </a:endParaRPr>
          </a:p>
          <a:p>
            <a:r>
              <a:rPr lang="fr-FR" sz="2000" b="1" dirty="0" smtClean="0">
                <a:solidFill>
                  <a:schemeClr val="accent6">
                    <a:lumMod val="50000"/>
                  </a:schemeClr>
                </a:solidFill>
              </a:rPr>
              <a:t>Expertises</a:t>
            </a:r>
          </a:p>
          <a:p>
            <a:endParaRPr lang="fr-FR" sz="2000" b="1" dirty="0">
              <a:solidFill>
                <a:schemeClr val="accent6">
                  <a:lumMod val="50000"/>
                </a:schemeClr>
              </a:solidFill>
            </a:endParaRPr>
          </a:p>
          <a:p>
            <a:r>
              <a:rPr lang="fr-FR" sz="2000" dirty="0"/>
              <a:t>Le CHSCT peut demander à son président de faire appel à un expert agréé :</a:t>
            </a:r>
          </a:p>
          <a:p>
            <a:pPr marL="342900" indent="-342900">
              <a:buFont typeface="Wingdings" panose="05000000000000000000" pitchFamily="2" charset="2"/>
              <a:buChar char="ü"/>
            </a:pPr>
            <a:r>
              <a:rPr lang="fr-FR" sz="2000" dirty="0"/>
              <a:t>E</a:t>
            </a:r>
            <a:r>
              <a:rPr lang="fr-FR" sz="2000" dirty="0" smtClean="0"/>
              <a:t>n </a:t>
            </a:r>
            <a:r>
              <a:rPr lang="fr-FR" sz="2000" dirty="0"/>
              <a:t>cas de risque grave, révélé ou non par un accident de service ou par un accident du travail ou en cas de maladie professionnelle ou à caractère professionnel </a:t>
            </a:r>
            <a:r>
              <a:rPr lang="fr-FR" sz="2000" dirty="0" smtClean="0"/>
              <a:t>;</a:t>
            </a:r>
          </a:p>
          <a:p>
            <a:pPr marL="342900" indent="-342900">
              <a:buFont typeface="Wingdings" panose="05000000000000000000" pitchFamily="2" charset="2"/>
              <a:buChar char="ü"/>
            </a:pPr>
            <a:r>
              <a:rPr lang="fr-FR" sz="2000" dirty="0" smtClean="0"/>
              <a:t>En </a:t>
            </a:r>
            <a:r>
              <a:rPr lang="fr-FR" sz="2000" dirty="0"/>
              <a:t>cas de projet d'aménagement important modifiant les conditions de santé et de sécurité ou les conditions de travail et, notamment, avant toute transformation importante des postes de travail découlant de la modification de l'outillage, d'un changement de produit ou de l'organisation du travail </a:t>
            </a:r>
            <a:r>
              <a:rPr lang="fr-FR" sz="2000" dirty="0" smtClean="0"/>
              <a:t>;</a:t>
            </a:r>
          </a:p>
          <a:p>
            <a:pPr marL="342900" indent="-342900">
              <a:buFont typeface="Wingdings" panose="05000000000000000000" pitchFamily="2" charset="2"/>
              <a:buChar char="ü"/>
            </a:pPr>
            <a:r>
              <a:rPr lang="fr-FR" sz="2000" dirty="0" smtClean="0"/>
              <a:t>En </a:t>
            </a:r>
            <a:r>
              <a:rPr lang="fr-FR" sz="2000" dirty="0"/>
              <a:t>cas de projets importants d'introduction de nouvelles technologies et lors de l'introduction de ces nouvelle technologies, lorsqu'elles sont susceptibles d'avoir des conséquences sur la santé et la sécurité des agents</a:t>
            </a:r>
            <a:r>
              <a:rPr lang="fr-FR" sz="2000" dirty="0" smtClean="0"/>
              <a:t>.</a:t>
            </a:r>
            <a:endParaRPr lang="fr-FR" sz="2000" dirty="0"/>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44</a:t>
            </a:fld>
            <a:endParaRPr lang="fr-FR"/>
          </a:p>
        </p:txBody>
      </p:sp>
    </p:spTree>
    <p:extLst>
      <p:ext uri="{BB962C8B-B14F-4D97-AF65-F5344CB8AC3E}">
        <p14:creationId xmlns="" xmlns:p14="http://schemas.microsoft.com/office/powerpoint/2010/main" val="19239915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66256" y="436261"/>
            <a:ext cx="11895116" cy="5995845"/>
          </a:xfrm>
          <a:prstGeom prst="rect">
            <a:avLst/>
          </a:prstGeom>
          <a:solidFill>
            <a:schemeClr val="accent5">
              <a:lumMod val="40000"/>
              <a:lumOff val="60000"/>
            </a:schemeClr>
          </a:solidFill>
          <a:ln>
            <a:noFill/>
          </a:ln>
          <a:effectLst/>
          <a:extLst/>
        </p:spPr>
        <p:txBody>
          <a:bodyPr vert="horz" wrap="square" lIns="142830" tIns="0" rIns="0" bIns="856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accent4">
                    <a:lumMod val="75000"/>
                  </a:schemeClr>
                </a:solidFill>
                <a:effectLst/>
                <a:cs typeface="Arial" panose="020B0604020202020204" pitchFamily="34" charset="0"/>
              </a:rPr>
              <a:t>Information et consultations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sz="2000" b="0" i="0" u="none" strike="noStrike" cap="none" normalizeH="0" baseline="0" dirty="0" smtClean="0">
                <a:ln>
                  <a:noFill/>
                </a:ln>
                <a:solidFill>
                  <a:srgbClr val="333333"/>
                </a:solidFill>
                <a:effectLst/>
                <a:cs typeface="Arial" panose="020B0604020202020204" pitchFamily="34" charset="0"/>
              </a:rPr>
              <a:t>Le CHSCT est informé de toutes les visites et observations faites par les agents chargés d'assurer</a:t>
            </a:r>
          </a:p>
          <a:p>
            <a:pPr marR="0" lvl="0" algn="l" defTabSz="914400" rtl="0" eaLnBrk="0" fontAlgn="base" latinLnBrk="0" hangingPunct="0">
              <a:lnSpc>
                <a:spcPct val="100000"/>
              </a:lnSpc>
              <a:spcBef>
                <a:spcPct val="0"/>
              </a:spcBef>
              <a:spcAft>
                <a:spcPct val="0"/>
              </a:spcAft>
              <a:buClrTx/>
              <a:buSzTx/>
              <a:tabLst/>
            </a:pPr>
            <a:r>
              <a:rPr kumimoji="0" lang="fr-FR" sz="2000" b="0" i="0" u="none" strike="noStrike" cap="none" normalizeH="0" baseline="0" dirty="0" smtClean="0">
                <a:ln>
                  <a:noFill/>
                </a:ln>
                <a:solidFill>
                  <a:srgbClr val="333333"/>
                </a:solidFill>
                <a:effectLst/>
                <a:cs typeface="Arial" panose="020B0604020202020204" pitchFamily="34" charset="0"/>
              </a:rPr>
              <a:t> une</a:t>
            </a:r>
            <a:r>
              <a:rPr kumimoji="0" lang="fr-FR" sz="2000" b="0" i="0" u="none" strike="noStrike" cap="none" normalizeH="0" dirty="0" smtClean="0">
                <a:ln>
                  <a:noFill/>
                </a:ln>
                <a:solidFill>
                  <a:srgbClr val="333333"/>
                </a:solidFill>
                <a:effectLst/>
                <a:cs typeface="Arial" panose="020B0604020202020204" pitchFamily="34" charset="0"/>
              </a:rPr>
              <a:t> </a:t>
            </a:r>
            <a:r>
              <a:rPr kumimoji="0" lang="fr-FR" sz="2000" b="0" i="0" u="none" strike="noStrike" cap="none" normalizeH="0" baseline="0" dirty="0" smtClean="0">
                <a:ln>
                  <a:noFill/>
                </a:ln>
                <a:solidFill>
                  <a:srgbClr val="333333"/>
                </a:solidFill>
                <a:effectLst/>
                <a:cs typeface="Arial" panose="020B0604020202020204" pitchFamily="34" charset="0"/>
              </a:rPr>
              <a:t>fonction d'inspection dans le domaine de la santé et de la sécurité ( ACFI)</a:t>
            </a:r>
            <a:endParaRPr lang="fr-FR" sz="2000" dirty="0"/>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sz="2000" b="0" i="0" u="none" strike="noStrike" cap="none" normalizeH="0" baseline="0" dirty="0" smtClean="0">
                <a:ln>
                  <a:noFill/>
                </a:ln>
                <a:solidFill>
                  <a:srgbClr val="333333"/>
                </a:solidFill>
                <a:effectLst/>
                <a:cs typeface="Arial" panose="020B0604020202020204" pitchFamily="34" charset="0"/>
              </a:rPr>
              <a:t>Le CHSCT est obligatoirement consulté dans les domaines suivants :</a:t>
            </a:r>
          </a:p>
          <a:p>
            <a:pPr marL="800100" lvl="1" indent="-342900">
              <a:buFont typeface="Wingdings" panose="05000000000000000000" pitchFamily="2" charset="2"/>
              <a:buChar char="ü"/>
            </a:pPr>
            <a:r>
              <a:rPr lang="fr-FR" sz="2000" dirty="0">
                <a:solidFill>
                  <a:srgbClr val="333333"/>
                </a:solidFill>
                <a:cs typeface="Arial" panose="020B0604020202020204" pitchFamily="34" charset="0"/>
              </a:rPr>
              <a:t>S</a:t>
            </a:r>
            <a:r>
              <a:rPr kumimoji="0" lang="fr-FR" sz="2000" b="0" i="0" u="none" strike="noStrike" cap="none" normalizeH="0" baseline="0" dirty="0" smtClean="0">
                <a:ln>
                  <a:noFill/>
                </a:ln>
                <a:solidFill>
                  <a:srgbClr val="333333"/>
                </a:solidFill>
                <a:effectLst/>
                <a:cs typeface="Arial" panose="020B0604020202020204" pitchFamily="34" charset="0"/>
              </a:rPr>
              <a:t>ur les projets d'aménagement importants modifiant les conditions de santé et de sécurité ou </a:t>
            </a:r>
          </a:p>
          <a:p>
            <a:pPr lvl="1"/>
            <a:r>
              <a:rPr kumimoji="0" lang="fr-FR" sz="2000" b="0" i="0" u="none" strike="noStrike" cap="none" normalizeH="0" baseline="0" dirty="0" smtClean="0">
                <a:ln>
                  <a:noFill/>
                </a:ln>
                <a:solidFill>
                  <a:srgbClr val="333333"/>
                </a:solidFill>
                <a:effectLst/>
                <a:cs typeface="Arial" panose="020B0604020202020204" pitchFamily="34" charset="0"/>
              </a:rPr>
              <a:t>les conditions de travail et, notamment, avant toute transformation importante des postes de travail</a:t>
            </a:r>
          </a:p>
          <a:p>
            <a:pPr lvl="1"/>
            <a:r>
              <a:rPr kumimoji="0" lang="fr-FR" sz="2000" b="0" i="0" u="none" strike="noStrike" cap="none" normalizeH="0" baseline="0" dirty="0" smtClean="0">
                <a:ln>
                  <a:noFill/>
                </a:ln>
                <a:solidFill>
                  <a:srgbClr val="333333"/>
                </a:solidFill>
                <a:effectLst/>
                <a:cs typeface="Arial" panose="020B0604020202020204" pitchFamily="34" charset="0"/>
              </a:rPr>
              <a:t> découlant de la modification de l'outillage, d'un changement de produit ou de l'organisation du travail ;</a:t>
            </a:r>
          </a:p>
          <a:p>
            <a:pPr marL="800100" lvl="1" indent="-342900">
              <a:buFont typeface="Wingdings" panose="05000000000000000000" pitchFamily="2" charset="2"/>
              <a:buChar char="ü"/>
            </a:pPr>
            <a:r>
              <a:rPr lang="fr-FR" sz="2000" dirty="0">
                <a:solidFill>
                  <a:srgbClr val="333333"/>
                </a:solidFill>
                <a:cs typeface="Arial" panose="020B0604020202020204" pitchFamily="34" charset="0"/>
              </a:rPr>
              <a:t>S</a:t>
            </a:r>
            <a:r>
              <a:rPr kumimoji="0" lang="fr-FR" sz="2000" b="0" i="0" u="none" strike="noStrike" cap="none" normalizeH="0" baseline="0" dirty="0" smtClean="0">
                <a:ln>
                  <a:noFill/>
                </a:ln>
                <a:solidFill>
                  <a:srgbClr val="333333"/>
                </a:solidFill>
                <a:effectLst/>
                <a:cs typeface="Arial" panose="020B0604020202020204" pitchFamily="34" charset="0"/>
              </a:rPr>
              <a:t>ur les projets importants d'introduction de nouvelles technologies et lors de l'introduction de</a:t>
            </a:r>
          </a:p>
          <a:p>
            <a:pPr lvl="1"/>
            <a:r>
              <a:rPr kumimoji="0" lang="fr-FR" sz="2000" b="0" i="0" u="none" strike="noStrike" cap="none" normalizeH="0" baseline="0" dirty="0" smtClean="0">
                <a:ln>
                  <a:noFill/>
                </a:ln>
                <a:solidFill>
                  <a:srgbClr val="333333"/>
                </a:solidFill>
                <a:effectLst/>
                <a:cs typeface="Arial" panose="020B0604020202020204" pitchFamily="34" charset="0"/>
              </a:rPr>
              <a:t> ces nouvelle technologies, lorsqu'elles sont susceptibles d'avoir des conséquences sur la santé et</a:t>
            </a:r>
          </a:p>
          <a:p>
            <a:pPr lvl="1"/>
            <a:r>
              <a:rPr kumimoji="0" lang="fr-FR" sz="2000" b="0" i="0" u="none" strike="noStrike" cap="none" normalizeH="0" baseline="0" dirty="0" smtClean="0">
                <a:ln>
                  <a:noFill/>
                </a:ln>
                <a:solidFill>
                  <a:srgbClr val="333333"/>
                </a:solidFill>
                <a:effectLst/>
                <a:cs typeface="Arial" panose="020B0604020202020204" pitchFamily="34" charset="0"/>
              </a:rPr>
              <a:t> la sécurité des agents ;</a:t>
            </a:r>
          </a:p>
          <a:p>
            <a:pPr marL="800100" lvl="1" indent="-342900">
              <a:buFont typeface="Wingdings" panose="05000000000000000000" pitchFamily="2" charset="2"/>
              <a:buChar char="ü"/>
            </a:pPr>
            <a:r>
              <a:rPr lang="fr-FR" sz="2000" dirty="0">
                <a:solidFill>
                  <a:srgbClr val="333333"/>
                </a:solidFill>
                <a:cs typeface="Arial" panose="020B0604020202020204" pitchFamily="34" charset="0"/>
              </a:rPr>
              <a:t>S</a:t>
            </a:r>
            <a:r>
              <a:rPr kumimoji="0" lang="fr-FR" sz="2000" b="0" i="0" u="none" strike="noStrike" cap="none" normalizeH="0" baseline="0" dirty="0" smtClean="0">
                <a:ln>
                  <a:noFill/>
                </a:ln>
                <a:solidFill>
                  <a:srgbClr val="333333"/>
                </a:solidFill>
                <a:effectLst/>
                <a:cs typeface="Arial" panose="020B0604020202020204" pitchFamily="34" charset="0"/>
              </a:rPr>
              <a:t>ur les mesures générales prises en vue de faciliter la mise, la remise ou le maintien au travail </a:t>
            </a:r>
          </a:p>
          <a:p>
            <a:pPr lvl="1"/>
            <a:r>
              <a:rPr kumimoji="0" lang="fr-FR" sz="2000" b="0" i="0" u="none" strike="noStrike" cap="none" normalizeH="0" baseline="0" dirty="0" smtClean="0">
                <a:ln>
                  <a:noFill/>
                </a:ln>
                <a:solidFill>
                  <a:srgbClr val="333333"/>
                </a:solidFill>
                <a:effectLst/>
                <a:cs typeface="Arial" panose="020B0604020202020204" pitchFamily="34" charset="0"/>
              </a:rPr>
              <a:t>des accidentés du travail et accidentés de service, des invalides de guerre, des invalides civils et</a:t>
            </a:r>
          </a:p>
          <a:p>
            <a:pPr lvl="1"/>
            <a:r>
              <a:rPr kumimoji="0" lang="fr-FR" sz="2000" b="0" i="0" u="none" strike="noStrike" cap="none" normalizeH="0" baseline="0" dirty="0" smtClean="0">
                <a:ln>
                  <a:noFill/>
                </a:ln>
                <a:solidFill>
                  <a:srgbClr val="333333"/>
                </a:solidFill>
                <a:effectLst/>
                <a:cs typeface="Arial" panose="020B0604020202020204" pitchFamily="34" charset="0"/>
              </a:rPr>
              <a:t>des travailleurs handicapés, notamment sur l'aménagement des postes de travail ;</a:t>
            </a:r>
          </a:p>
          <a:p>
            <a:pPr marL="800100" lvl="1" indent="-342900">
              <a:buFont typeface="Wingdings" panose="05000000000000000000" pitchFamily="2" charset="2"/>
              <a:buChar char="ü"/>
            </a:pPr>
            <a:r>
              <a:rPr lang="fr-FR" sz="2000" dirty="0">
                <a:solidFill>
                  <a:srgbClr val="333333"/>
                </a:solidFill>
                <a:cs typeface="Arial" panose="020B0604020202020204" pitchFamily="34" charset="0"/>
              </a:rPr>
              <a:t>S</a:t>
            </a:r>
            <a:r>
              <a:rPr kumimoji="0" lang="fr-FR" sz="2000" b="0" i="0" u="none" strike="noStrike" cap="none" normalizeH="0" baseline="0" dirty="0" smtClean="0">
                <a:ln>
                  <a:noFill/>
                </a:ln>
                <a:solidFill>
                  <a:srgbClr val="333333"/>
                </a:solidFill>
                <a:effectLst/>
                <a:cs typeface="Arial" panose="020B0604020202020204" pitchFamily="34" charset="0"/>
              </a:rPr>
              <a:t>ur les mesures générales destinées à permettre le reclassement des agents reconnus inaptes</a:t>
            </a:r>
          </a:p>
          <a:p>
            <a:pPr lvl="1"/>
            <a:r>
              <a:rPr kumimoji="0" lang="fr-FR" sz="2000" b="0" i="0" u="none" strike="noStrike" cap="none" normalizeH="0" baseline="0" dirty="0" smtClean="0">
                <a:ln>
                  <a:noFill/>
                </a:ln>
                <a:solidFill>
                  <a:srgbClr val="333333"/>
                </a:solidFill>
                <a:effectLst/>
                <a:cs typeface="Arial" panose="020B0604020202020204" pitchFamily="34" charset="0"/>
              </a:rPr>
              <a:t>à l'exercice de leurs fonctions ;</a:t>
            </a:r>
          </a:p>
          <a:p>
            <a:pPr marL="800100" lvl="1" indent="-342900">
              <a:buFont typeface="Wingdings" panose="05000000000000000000" pitchFamily="2" charset="2"/>
              <a:buChar char="ü"/>
            </a:pPr>
            <a:r>
              <a:rPr lang="fr-FR" sz="2000" dirty="0" smtClean="0">
                <a:solidFill>
                  <a:srgbClr val="333333"/>
                </a:solidFill>
                <a:cs typeface="Arial" panose="020B0604020202020204" pitchFamily="34" charset="0"/>
              </a:rPr>
              <a:t>S</a:t>
            </a:r>
            <a:r>
              <a:rPr kumimoji="0" lang="fr-FR" sz="2000" b="0" i="0" u="none" strike="noStrike" cap="none" normalizeH="0" baseline="0" dirty="0" smtClean="0">
                <a:ln>
                  <a:noFill/>
                </a:ln>
                <a:solidFill>
                  <a:srgbClr val="333333"/>
                </a:solidFill>
                <a:effectLst/>
                <a:cs typeface="Arial" panose="020B0604020202020204" pitchFamily="34" charset="0"/>
              </a:rPr>
              <a:t>ur la teneur de tous documents se rattachant à sa mission, et notamment des règlements et des consignes que l'autorité territoriale envisage d'adopter en matière d'hygiène, de sécurité</a:t>
            </a:r>
            <a:r>
              <a:rPr kumimoji="0" lang="fr-FR" sz="2000" b="0" i="0" u="none" strike="noStrike" cap="none" normalizeH="0" dirty="0" smtClean="0">
                <a:ln>
                  <a:noFill/>
                </a:ln>
                <a:solidFill>
                  <a:srgbClr val="333333"/>
                </a:solidFill>
                <a:effectLst/>
                <a:cs typeface="Arial" panose="020B0604020202020204" pitchFamily="34" charset="0"/>
              </a:rPr>
              <a:t> </a:t>
            </a:r>
            <a:r>
              <a:rPr kumimoji="0" lang="fr-FR" sz="2000" b="0" i="0" u="none" strike="noStrike" cap="none" normalizeH="0" baseline="0" dirty="0" smtClean="0">
                <a:ln>
                  <a:noFill/>
                </a:ln>
                <a:solidFill>
                  <a:srgbClr val="333333"/>
                </a:solidFill>
                <a:effectLst/>
                <a:cs typeface="Arial" panose="020B0604020202020204" pitchFamily="34" charset="0"/>
              </a:rPr>
              <a:t>et de conditions de travail. </a:t>
            </a:r>
            <a:endParaRPr kumimoji="0" lang="fr-FR" sz="2000" b="0" i="0" u="none" strike="noStrike" cap="none" normalizeH="0" baseline="0" dirty="0" smtClean="0">
              <a:ln>
                <a:noFill/>
              </a:ln>
              <a:solidFill>
                <a:schemeClr val="tx1"/>
              </a:solidFill>
              <a:effectLst/>
            </a:endParaRPr>
          </a:p>
        </p:txBody>
      </p:sp>
      <p:sp>
        <p:nvSpPr>
          <p:cNvPr id="2" name="Espace réservé du pied de page 1"/>
          <p:cNvSpPr>
            <a:spLocks noGrp="1"/>
          </p:cNvSpPr>
          <p:nvPr>
            <p:ph type="ftr" sz="quarter" idx="11"/>
          </p:nvPr>
        </p:nvSpPr>
        <p:spPr/>
        <p:txBody>
          <a:bodyPr/>
          <a:lstStyle/>
          <a:p>
            <a:r>
              <a:rPr lang="fr-FR" smtClean="0"/>
              <a:t>SAFPT -Formation des représentants syndicaux - 2021</a:t>
            </a:r>
            <a:endParaRPr lang="fr-FR"/>
          </a:p>
        </p:txBody>
      </p:sp>
      <p:sp>
        <p:nvSpPr>
          <p:cNvPr id="3" name="Espace réservé du numéro de diapositive 2"/>
          <p:cNvSpPr>
            <a:spLocks noGrp="1"/>
          </p:cNvSpPr>
          <p:nvPr>
            <p:ph type="sldNum" sz="quarter" idx="12"/>
          </p:nvPr>
        </p:nvSpPr>
        <p:spPr/>
        <p:txBody>
          <a:bodyPr/>
          <a:lstStyle/>
          <a:p>
            <a:fld id="{B5E892E2-E4AD-430F-992B-2A9C5C226132}" type="slidenum">
              <a:rPr lang="fr-FR" smtClean="0"/>
              <a:pPr/>
              <a:t>45</a:t>
            </a:fld>
            <a:endParaRPr lang="fr-FR"/>
          </a:p>
        </p:txBody>
      </p:sp>
    </p:spTree>
    <p:extLst>
      <p:ext uri="{BB962C8B-B14F-4D97-AF65-F5344CB8AC3E}">
        <p14:creationId xmlns="" xmlns:p14="http://schemas.microsoft.com/office/powerpoint/2010/main" val="19320267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A62A86-F42C-4617-879F-D75AD745552F}"/>
              </a:ext>
            </a:extLst>
          </p:cNvPr>
          <p:cNvSpPr>
            <a:spLocks noGrp="1"/>
          </p:cNvSpPr>
          <p:nvPr>
            <p:ph type="title"/>
          </p:nvPr>
        </p:nvSpPr>
        <p:spPr>
          <a:xfrm>
            <a:off x="695696" y="662008"/>
            <a:ext cx="10515600" cy="1325563"/>
          </a:xfrm>
        </p:spPr>
        <p:txBody>
          <a:bodyPr/>
          <a:lstStyle/>
          <a:p>
            <a:r>
              <a:rPr lang="fr-FR" b="1" dirty="0">
                <a:solidFill>
                  <a:schemeClr val="accent1">
                    <a:lumMod val="75000"/>
                  </a:schemeClr>
                </a:solidFill>
              </a:rPr>
              <a:t>Le </a:t>
            </a:r>
            <a:r>
              <a:rPr lang="fr-FR" b="1" dirty="0" smtClean="0">
                <a:solidFill>
                  <a:schemeClr val="accent1">
                    <a:lumMod val="75000"/>
                  </a:schemeClr>
                </a:solidFill>
              </a:rPr>
              <a:t>Comité Hygiène de Sécurité et des Conditions de travail</a:t>
            </a:r>
            <a:endParaRPr lang="fr-FR" b="1" dirty="0">
              <a:solidFill>
                <a:schemeClr val="accent1">
                  <a:lumMod val="75000"/>
                </a:schemeClr>
              </a:solidFill>
            </a:endParaRPr>
          </a:p>
        </p:txBody>
      </p:sp>
      <p:sp>
        <p:nvSpPr>
          <p:cNvPr id="4" name="Rectangle 1"/>
          <p:cNvSpPr>
            <a:spLocks noChangeArrowheads="1"/>
          </p:cNvSpPr>
          <p:nvPr/>
        </p:nvSpPr>
        <p:spPr bwMode="auto">
          <a:xfrm>
            <a:off x="311668" y="2060013"/>
            <a:ext cx="10661132" cy="3533632"/>
          </a:xfrm>
          <a:prstGeom prst="rect">
            <a:avLst/>
          </a:prstGeom>
          <a:solidFill>
            <a:schemeClr val="accent5">
              <a:lumMod val="40000"/>
              <a:lumOff val="60000"/>
            </a:schemeClr>
          </a:solidFill>
          <a:ln>
            <a:noFill/>
          </a:ln>
          <a:effectLst/>
          <a:extLst/>
        </p:spPr>
        <p:txBody>
          <a:bodyPr vert="horz" wrap="square" lIns="142830" tIns="0" rIns="0" bIns="8569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2400" b="1" dirty="0">
                <a:solidFill>
                  <a:schemeClr val="accent4">
                    <a:lumMod val="75000"/>
                  </a:schemeClr>
                </a:solidFill>
              </a:rPr>
              <a:t>Chaque année, le président soumet au CHSCT, pour avis </a:t>
            </a:r>
            <a:r>
              <a:rPr lang="fr-FR" sz="2400" b="1" dirty="0" smtClean="0">
                <a:solidFill>
                  <a:schemeClr val="accent4">
                    <a:lumMod val="75000"/>
                  </a:schemeClr>
                </a:solidFill>
              </a:rPr>
              <a:t>:</a:t>
            </a:r>
          </a:p>
          <a:p>
            <a:endParaRPr lang="fr-FR" sz="2000" b="1" dirty="0">
              <a:solidFill>
                <a:schemeClr val="accent4">
                  <a:lumMod val="75000"/>
                </a:schemeClr>
              </a:solidFill>
            </a:endParaRPr>
          </a:p>
          <a:p>
            <a:pPr marL="342900" indent="-342900">
              <a:buFont typeface="Arial" panose="020B0604020202020204" pitchFamily="34" charset="0"/>
              <a:buChar char="•"/>
            </a:pPr>
            <a:r>
              <a:rPr lang="fr-FR" sz="2000" dirty="0"/>
              <a:t>Un rapport annuel écrit faisant le bilan de la situation générale de la santé, de la sécurité et des conditions de travail du ou des services entrant dans le champ de compétence du comité et des actions menées au cours de l'année </a:t>
            </a:r>
            <a:r>
              <a:rPr lang="fr-FR" sz="2000" dirty="0" smtClean="0"/>
              <a:t>écoulée.</a:t>
            </a:r>
          </a:p>
          <a:p>
            <a:pPr marL="342900" indent="-342900">
              <a:buFont typeface="Arial" panose="020B0604020202020204" pitchFamily="34" charset="0"/>
              <a:buChar char="•"/>
            </a:pPr>
            <a:endParaRPr lang="fr-FR" sz="2000" dirty="0"/>
          </a:p>
          <a:p>
            <a:endParaRPr lang="fr-FR" sz="2000" dirty="0" smtClean="0"/>
          </a:p>
          <a:p>
            <a:pPr marL="342900" indent="-342900">
              <a:buFont typeface="Arial" panose="020B0604020202020204" pitchFamily="34" charset="0"/>
              <a:buChar char="•"/>
            </a:pPr>
            <a:r>
              <a:rPr lang="fr-FR" sz="2000" dirty="0" smtClean="0"/>
              <a:t>Un </a:t>
            </a:r>
            <a:r>
              <a:rPr lang="fr-FR" sz="2000" dirty="0"/>
              <a:t>programme annuel de prévention des risques professionnels et d'amélioration des conditions de travail établi à partir de l'analyse des risques professionnels Le CHSCT peut proposer un ordre de priorité et des mesures supplémentaires au programme annuel de prévention.</a:t>
            </a: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46</a:t>
            </a:fld>
            <a:endParaRPr lang="fr-FR"/>
          </a:p>
        </p:txBody>
      </p:sp>
    </p:spTree>
    <p:extLst>
      <p:ext uri="{BB962C8B-B14F-4D97-AF65-F5344CB8AC3E}">
        <p14:creationId xmlns="" xmlns:p14="http://schemas.microsoft.com/office/powerpoint/2010/main" val="27039216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A6FE25A-94BA-4B8D-AB8E-9EA276690998}"/>
              </a:ext>
            </a:extLst>
          </p:cNvPr>
          <p:cNvSpPr>
            <a:spLocks noGrp="1"/>
          </p:cNvSpPr>
          <p:nvPr>
            <p:ph type="title"/>
          </p:nvPr>
        </p:nvSpPr>
        <p:spPr/>
        <p:txBody>
          <a:bodyPr/>
          <a:lstStyle/>
          <a:p>
            <a:r>
              <a:rPr lang="fr-FR" b="1" dirty="0">
                <a:solidFill>
                  <a:schemeClr val="accent1">
                    <a:lumMod val="75000"/>
                  </a:schemeClr>
                </a:solidFill>
              </a:rPr>
              <a:t>Le </a:t>
            </a:r>
            <a:r>
              <a:rPr lang="fr-FR" b="1" dirty="0" smtClean="0">
                <a:solidFill>
                  <a:schemeClr val="accent1">
                    <a:lumMod val="75000"/>
                  </a:schemeClr>
                </a:solidFill>
              </a:rPr>
              <a:t>Comité Social Territorial (CST)</a:t>
            </a:r>
            <a:endParaRPr lang="fr-FR" dirty="0"/>
          </a:p>
        </p:txBody>
      </p:sp>
      <p:sp>
        <p:nvSpPr>
          <p:cNvPr id="3" name="Espace réservé du contenu 2">
            <a:extLst>
              <a:ext uri="{FF2B5EF4-FFF2-40B4-BE49-F238E27FC236}">
                <a16:creationId xmlns="" xmlns:a16="http://schemas.microsoft.com/office/drawing/2014/main" id="{BC6B6737-E834-4F81-94F8-72B0E5633895}"/>
              </a:ext>
            </a:extLst>
          </p:cNvPr>
          <p:cNvSpPr>
            <a:spLocks noGrp="1"/>
          </p:cNvSpPr>
          <p:nvPr>
            <p:ph idx="1"/>
          </p:nvPr>
        </p:nvSpPr>
        <p:spPr/>
        <p:txBody>
          <a:bodyPr>
            <a:normAutofit lnSpcReduction="10000"/>
          </a:bodyPr>
          <a:lstStyle/>
          <a:p>
            <a:pPr marL="0" indent="0" algn="just">
              <a:buNone/>
            </a:pPr>
            <a:r>
              <a:rPr lang="fr-FR" dirty="0" smtClean="0"/>
              <a:t>La </a:t>
            </a:r>
            <a:r>
              <a:rPr lang="fr-FR" dirty="0"/>
              <a:t>loi n° 2019-828 du 6 août 2019 institue le</a:t>
            </a:r>
            <a:r>
              <a:rPr lang="fr-FR" b="1" dirty="0"/>
              <a:t> Comité Social Territorial (CST)</a:t>
            </a:r>
            <a:r>
              <a:rPr lang="fr-FR" dirty="0"/>
              <a:t>, nouvelle instance unique issue de la fusion des Comités Techniques (CT) et des Comités d’Hygiène, de Sécurité et des Conditions de Travail (CHSCT). </a:t>
            </a:r>
          </a:p>
          <a:p>
            <a:pPr marL="0" indent="0" algn="just">
              <a:buNone/>
            </a:pPr>
            <a:r>
              <a:rPr lang="fr-FR" dirty="0" smtClean="0"/>
              <a:t>Cette </a:t>
            </a:r>
            <a:r>
              <a:rPr lang="fr-FR" dirty="0"/>
              <a:t>instance sera mise en place à l’issue du </a:t>
            </a:r>
            <a:r>
              <a:rPr lang="fr-FR" b="1" dirty="0"/>
              <a:t>prochain renouvellement général des instances dans la fonction publique</a:t>
            </a:r>
            <a:r>
              <a:rPr lang="fr-FR" dirty="0"/>
              <a:t>, qui aura lieu </a:t>
            </a:r>
            <a:r>
              <a:rPr lang="fr-FR" b="1" dirty="0"/>
              <a:t>en fin d’année 2022</a:t>
            </a:r>
            <a:r>
              <a:rPr lang="fr-FR" dirty="0"/>
              <a:t>. Les dispositions relatives aux compétences et au fonctionnement de cette instance entreront en vigueur </a:t>
            </a:r>
            <a:r>
              <a:rPr lang="fr-FR" b="1" u="sng" dirty="0"/>
              <a:t>le 1</a:t>
            </a:r>
            <a:r>
              <a:rPr lang="fr-FR" b="1" u="sng" baseline="30000" dirty="0"/>
              <a:t>er</a:t>
            </a:r>
            <a:r>
              <a:rPr lang="fr-FR" b="1" u="sng" dirty="0"/>
              <a:t> janvier 2023</a:t>
            </a:r>
            <a:r>
              <a:rPr lang="fr-FR" dirty="0"/>
              <a:t>. Dans l’attente, les dispositions du Comité Technique et du CHSCT restent celles issues des textes dans leur rédaction antérieure à la publication de la loi de transformation de la fonction publique.</a:t>
            </a:r>
          </a:p>
          <a:p>
            <a:pPr marL="0" indent="0">
              <a:buNone/>
            </a:pP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47</a:t>
            </a:fld>
            <a:endParaRPr lang="fr-FR"/>
          </a:p>
        </p:txBody>
      </p:sp>
    </p:spTree>
    <p:extLst>
      <p:ext uri="{BB962C8B-B14F-4D97-AF65-F5344CB8AC3E}">
        <p14:creationId xmlns="" xmlns:p14="http://schemas.microsoft.com/office/powerpoint/2010/main" val="21273839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A6FE25A-94BA-4B8D-AB8E-9EA276690998}"/>
              </a:ext>
            </a:extLst>
          </p:cNvPr>
          <p:cNvSpPr>
            <a:spLocks noGrp="1"/>
          </p:cNvSpPr>
          <p:nvPr>
            <p:ph type="title"/>
          </p:nvPr>
        </p:nvSpPr>
        <p:spPr/>
        <p:txBody>
          <a:bodyPr/>
          <a:lstStyle/>
          <a:p>
            <a:r>
              <a:rPr lang="fr-FR" b="1" dirty="0" smtClean="0">
                <a:solidFill>
                  <a:schemeClr val="accent1">
                    <a:lumMod val="75000"/>
                  </a:schemeClr>
                </a:solidFill>
              </a:rPr>
              <a:t>Le Comité Social Territorial (CST)</a:t>
            </a:r>
            <a:endParaRPr lang="fr-FR" dirty="0"/>
          </a:p>
        </p:txBody>
      </p:sp>
      <p:sp>
        <p:nvSpPr>
          <p:cNvPr id="3" name="Espace réservé du contenu 2">
            <a:extLst>
              <a:ext uri="{FF2B5EF4-FFF2-40B4-BE49-F238E27FC236}">
                <a16:creationId xmlns="" xmlns:a16="http://schemas.microsoft.com/office/drawing/2014/main" id="{BC6B6737-E834-4F81-94F8-72B0E5633895}"/>
              </a:ext>
            </a:extLst>
          </p:cNvPr>
          <p:cNvSpPr>
            <a:spLocks noGrp="1"/>
          </p:cNvSpPr>
          <p:nvPr>
            <p:ph idx="1"/>
          </p:nvPr>
        </p:nvSpPr>
        <p:spPr/>
        <p:txBody>
          <a:bodyPr>
            <a:normAutofit/>
          </a:bodyPr>
          <a:lstStyle/>
          <a:p>
            <a:pPr marL="0" indent="0">
              <a:buNone/>
            </a:pPr>
            <a:r>
              <a:rPr lang="fr-FR" b="1" dirty="0" smtClean="0">
                <a:solidFill>
                  <a:schemeClr val="accent4">
                    <a:lumMod val="75000"/>
                  </a:schemeClr>
                </a:solidFill>
              </a:rPr>
              <a:t>Compétences du CST.</a:t>
            </a:r>
            <a:endParaRPr lang="fr-FR" b="1" dirty="0">
              <a:solidFill>
                <a:schemeClr val="accent4">
                  <a:lumMod val="75000"/>
                </a:schemeClr>
              </a:solidFill>
            </a:endParaRPr>
          </a:p>
          <a:p>
            <a:r>
              <a:rPr lang="fr-FR" dirty="0" smtClean="0"/>
              <a:t>le </a:t>
            </a:r>
            <a:r>
              <a:rPr lang="fr-FR" dirty="0"/>
              <a:t>fonctionnement et l'organisation des services ; </a:t>
            </a:r>
          </a:p>
          <a:p>
            <a:r>
              <a:rPr lang="fr-FR" dirty="0"/>
              <a:t>l'accessibilité des services et la qualité des services rendus ; </a:t>
            </a:r>
          </a:p>
          <a:p>
            <a:r>
              <a:rPr lang="fr-FR" dirty="0"/>
              <a:t>l'égalité professionnelle ; </a:t>
            </a:r>
          </a:p>
          <a:p>
            <a:r>
              <a:rPr lang="fr-FR" dirty="0"/>
              <a:t>la protection de la santé, l'hygiène et la sécurité des agents ; </a:t>
            </a:r>
          </a:p>
          <a:p>
            <a:r>
              <a:rPr lang="fr-FR" dirty="0"/>
              <a:t>les orientations stratégiques sur les politiques de ressources humaines ; </a:t>
            </a:r>
          </a:p>
          <a:p>
            <a:r>
              <a:rPr lang="fr-FR" dirty="0"/>
              <a:t>les Lignes Directrices de Gestion (LDG</a:t>
            </a:r>
            <a:r>
              <a:rPr lang="fr-FR" dirty="0" smtClean="0"/>
              <a:t>)</a:t>
            </a:r>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48</a:t>
            </a:fld>
            <a:endParaRPr lang="fr-FR"/>
          </a:p>
        </p:txBody>
      </p:sp>
    </p:spTree>
    <p:extLst>
      <p:ext uri="{BB962C8B-B14F-4D97-AF65-F5344CB8AC3E}">
        <p14:creationId xmlns="" xmlns:p14="http://schemas.microsoft.com/office/powerpoint/2010/main" val="12097846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BDFF9FF-7421-4D52-B7A3-EAF6A43AFCBA}"/>
              </a:ext>
            </a:extLst>
          </p:cNvPr>
          <p:cNvSpPr>
            <a:spLocks noGrp="1"/>
          </p:cNvSpPr>
          <p:nvPr>
            <p:ph type="title"/>
          </p:nvPr>
        </p:nvSpPr>
        <p:spPr/>
        <p:txBody>
          <a:bodyPr/>
          <a:lstStyle/>
          <a:p>
            <a:r>
              <a:rPr lang="fr-FR" b="1" dirty="0" smtClean="0">
                <a:solidFill>
                  <a:schemeClr val="accent1">
                    <a:lumMod val="75000"/>
                  </a:schemeClr>
                </a:solidFill>
              </a:rPr>
              <a:t>Les Lignes Directrices de Gestion</a:t>
            </a:r>
            <a:endParaRPr lang="fr-FR" b="1" dirty="0">
              <a:solidFill>
                <a:schemeClr val="accent1">
                  <a:lumMod val="75000"/>
                </a:schemeClr>
              </a:solidFill>
            </a:endParaRPr>
          </a:p>
        </p:txBody>
      </p:sp>
      <p:sp>
        <p:nvSpPr>
          <p:cNvPr id="4" name="Rectangle 1"/>
          <p:cNvSpPr>
            <a:spLocks noGrp="1" noChangeArrowheads="1"/>
          </p:cNvSpPr>
          <p:nvPr>
            <p:ph idx="1"/>
          </p:nvPr>
        </p:nvSpPr>
        <p:spPr bwMode="auto">
          <a:xfrm>
            <a:off x="326013" y="1804347"/>
            <a:ext cx="11539974" cy="3970318"/>
          </a:xfrm>
          <a:prstGeom prst="rect">
            <a:avLst/>
          </a:prstGeom>
          <a:solidFill>
            <a:schemeClr val="accent5">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333333"/>
                </a:solidFill>
                <a:effectLst/>
                <a:cs typeface="Arial" panose="020B0604020202020204" pitchFamily="34" charset="0"/>
              </a:rPr>
              <a:t>Depuis le 1</a:t>
            </a:r>
            <a:r>
              <a:rPr kumimoji="0" lang="fr-FR" b="0" i="0" u="none" strike="noStrike" cap="none" normalizeH="0" baseline="30000" dirty="0" smtClean="0">
                <a:ln>
                  <a:noFill/>
                </a:ln>
                <a:solidFill>
                  <a:srgbClr val="333333"/>
                </a:solidFill>
                <a:effectLst/>
                <a:cs typeface="Arial" panose="020B0604020202020204" pitchFamily="34" charset="0"/>
              </a:rPr>
              <a:t>er </a:t>
            </a:r>
            <a:r>
              <a:rPr kumimoji="0" lang="fr-FR" b="0" i="0" u="none" strike="noStrike" cap="none" normalizeH="0" baseline="0" dirty="0" smtClean="0">
                <a:ln>
                  <a:noFill/>
                </a:ln>
                <a:solidFill>
                  <a:srgbClr val="333333"/>
                </a:solidFill>
                <a:effectLst/>
                <a:cs typeface="Arial" panose="020B0604020202020204" pitchFamily="34" charset="0"/>
              </a:rPr>
              <a:t>janvier 2020, les décisions individuelles en matière de mutation et de mobilité ne sont plus soumises à l’avis préalable des </a:t>
            </a:r>
            <a:r>
              <a:rPr kumimoji="0" lang="fr-FR" b="0" i="0" u="none" strike="noStrike" cap="none" normalizeH="0" baseline="0" dirty="0" smtClean="0">
                <a:ln>
                  <a:noFill/>
                </a:ln>
                <a:solidFill>
                  <a:schemeClr val="tx1"/>
                </a:solidFill>
                <a:effectLst/>
                <a:cs typeface="Arial" panose="020B0604020202020204" pitchFamily="34" charset="0"/>
              </a:rPr>
              <a:t>CAP</a:t>
            </a:r>
            <a:r>
              <a:rPr kumimoji="0" lang="fr-FR" b="0" i="0" u="none" strike="noStrike" cap="none" normalizeH="0" baseline="0" dirty="0" smtClean="0">
                <a:ln>
                  <a:noFill/>
                </a:ln>
                <a:solidFill>
                  <a:srgbClr val="333333"/>
                </a:solidFill>
                <a:effectLst/>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333333"/>
                </a:solidFill>
                <a:effectLst/>
                <a:cs typeface="Arial" panose="020B0604020202020204" pitchFamily="34" charset="0"/>
              </a:rPr>
              <a:t>Ces instances n’auront plus à connaître, par ailleurs, des avancements et des promotions à partir du 1</a:t>
            </a:r>
            <a:r>
              <a:rPr kumimoji="0" lang="fr-FR" b="0" i="0" u="none" strike="noStrike" cap="none" normalizeH="0" baseline="30000" dirty="0" smtClean="0">
                <a:ln>
                  <a:noFill/>
                </a:ln>
                <a:solidFill>
                  <a:srgbClr val="333333"/>
                </a:solidFill>
                <a:effectLst/>
                <a:cs typeface="Arial" panose="020B0604020202020204" pitchFamily="34" charset="0"/>
              </a:rPr>
              <a:t>er </a:t>
            </a:r>
            <a:r>
              <a:rPr kumimoji="0" lang="fr-FR" b="0" i="0" u="none" strike="noStrike" cap="none" normalizeH="0" baseline="0" dirty="0" smtClean="0">
                <a:ln>
                  <a:noFill/>
                </a:ln>
                <a:solidFill>
                  <a:srgbClr val="333333"/>
                </a:solidFill>
                <a:effectLst/>
                <a:cs typeface="Arial" panose="020B0604020202020204" pitchFamily="34" charset="0"/>
              </a:rPr>
              <a:t>janvier 2021.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333333"/>
                </a:solidFill>
                <a:effectLst/>
                <a:cs typeface="Arial" panose="020B0604020202020204" pitchFamily="34" charset="0"/>
              </a:rPr>
              <a:t>Toutes ces décisions seront prises à l’aune des lignes directrices de gestion établies par l’autorité</a:t>
            </a:r>
            <a:r>
              <a:rPr kumimoji="0" lang="fr-FR" b="0" i="0" u="none" strike="noStrike" cap="none" normalizeH="0" dirty="0" smtClean="0">
                <a:ln>
                  <a:noFill/>
                </a:ln>
                <a:solidFill>
                  <a:srgbClr val="333333"/>
                </a:solidFill>
                <a:effectLst/>
                <a:cs typeface="Arial" panose="020B0604020202020204" pitchFamily="34" charset="0"/>
              </a:rPr>
              <a:t> </a:t>
            </a:r>
            <a:r>
              <a:rPr kumimoji="0" lang="fr-FR" b="0" i="0" u="none" strike="noStrike" cap="none" normalizeH="0" baseline="0" dirty="0" smtClean="0">
                <a:ln>
                  <a:noFill/>
                </a:ln>
                <a:solidFill>
                  <a:srgbClr val="333333"/>
                </a:solidFill>
                <a:effectLst/>
                <a:cs typeface="Arial" panose="020B0604020202020204" pitchFamily="34" charset="0"/>
              </a:rPr>
              <a:t>territoriale, après avis du </a:t>
            </a:r>
            <a:r>
              <a:rPr kumimoji="0" lang="fr-FR" b="0" i="0" u="none" strike="noStrike" cap="none" normalizeH="0" baseline="0" dirty="0" smtClean="0">
                <a:ln>
                  <a:noFill/>
                </a:ln>
                <a:solidFill>
                  <a:schemeClr val="tx1"/>
                </a:solidFill>
                <a:effectLst/>
                <a:cs typeface="Arial" panose="020B0604020202020204" pitchFamily="34" charset="0"/>
              </a:rPr>
              <a:t>CT</a:t>
            </a:r>
            <a:r>
              <a:rPr kumimoji="0" lang="fr-FR" b="0" i="0" u="none" strike="noStrike" cap="none" normalizeH="0" baseline="0" dirty="0" smtClean="0">
                <a:ln>
                  <a:noFill/>
                </a:ln>
                <a:solidFill>
                  <a:srgbClr val="333333"/>
                </a:solidFill>
                <a:effectLst/>
                <a:cs typeface="Arial" panose="020B0604020202020204" pitchFamily="34" charset="0"/>
              </a:rPr>
              <a:t> puis du futur comité social territorial, après le renouvellement général des</a:t>
            </a:r>
            <a:r>
              <a:rPr kumimoji="0" lang="fr-FR" b="0" i="0" u="none" strike="noStrike" cap="none" normalizeH="0" dirty="0" smtClean="0">
                <a:ln>
                  <a:noFill/>
                </a:ln>
                <a:solidFill>
                  <a:srgbClr val="333333"/>
                </a:solidFill>
                <a:effectLst/>
                <a:cs typeface="Arial" panose="020B0604020202020204" pitchFamily="34" charset="0"/>
              </a:rPr>
              <a:t> </a:t>
            </a:r>
            <a:r>
              <a:rPr kumimoji="0" lang="fr-FR" b="0" i="0" u="none" strike="noStrike" cap="none" normalizeH="0" baseline="0" dirty="0" smtClean="0">
                <a:ln>
                  <a:noFill/>
                </a:ln>
                <a:solidFill>
                  <a:srgbClr val="333333"/>
                </a:solidFill>
                <a:effectLst/>
                <a:cs typeface="Arial" panose="020B0604020202020204" pitchFamily="34" charset="0"/>
              </a:rPr>
              <a:t>instances en 2022,</a:t>
            </a:r>
            <a:endParaRPr kumimoji="0" lang="fr-FR" b="0" i="0" u="none" strike="noStrike" cap="none" normalizeH="0" baseline="0" dirty="0" smtClean="0">
              <a:ln>
                <a:noFill/>
              </a:ln>
              <a:solidFill>
                <a:schemeClr val="tx1"/>
              </a:solidFill>
              <a:effectLst/>
              <a:cs typeface="Arial" panose="020B0604020202020204" pitchFamily="34" charset="0"/>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49</a:t>
            </a:fld>
            <a:endParaRPr lang="fr-FR"/>
          </a:p>
        </p:txBody>
      </p:sp>
    </p:spTree>
    <p:extLst>
      <p:ext uri="{BB962C8B-B14F-4D97-AF65-F5344CB8AC3E}">
        <p14:creationId xmlns="" xmlns:p14="http://schemas.microsoft.com/office/powerpoint/2010/main" val="1746417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178DE88-3DEF-4FFD-94CB-EB0F5D42FCE8}"/>
              </a:ext>
            </a:extLst>
          </p:cNvPr>
          <p:cNvSpPr>
            <a:spLocks noGrp="1"/>
          </p:cNvSpPr>
          <p:nvPr>
            <p:ph type="title"/>
          </p:nvPr>
        </p:nvSpPr>
        <p:spPr/>
        <p:txBody>
          <a:bodyPr/>
          <a:lstStyle/>
          <a:p>
            <a:r>
              <a:rPr lang="fr-FR" b="1" dirty="0">
                <a:solidFill>
                  <a:schemeClr val="accent1">
                    <a:lumMod val="75000"/>
                  </a:schemeClr>
                </a:solidFill>
              </a:rPr>
              <a:t>Bilan des actions menées</a:t>
            </a:r>
          </a:p>
        </p:txBody>
      </p:sp>
      <p:sp>
        <p:nvSpPr>
          <p:cNvPr id="3" name="Espace réservé du contenu 2">
            <a:extLst>
              <a:ext uri="{FF2B5EF4-FFF2-40B4-BE49-F238E27FC236}">
                <a16:creationId xmlns="" xmlns:a16="http://schemas.microsoft.com/office/drawing/2014/main" id="{8C127B3C-DAB9-47A7-A96A-462880A177FB}"/>
              </a:ext>
            </a:extLst>
          </p:cNvPr>
          <p:cNvSpPr>
            <a:spLocks noGrp="1"/>
          </p:cNvSpPr>
          <p:nvPr>
            <p:ph idx="1"/>
          </p:nvPr>
        </p:nvSpPr>
        <p:spPr>
          <a:xfrm>
            <a:off x="838200" y="1690688"/>
            <a:ext cx="10515600" cy="4351338"/>
          </a:xfrm>
        </p:spPr>
        <p:txBody>
          <a:bodyPr>
            <a:normAutofit fontScale="32500" lnSpcReduction="20000"/>
          </a:bodyPr>
          <a:lstStyle/>
          <a:p>
            <a:pPr marL="0" indent="0">
              <a:buNone/>
            </a:pPr>
            <a:r>
              <a:rPr lang="fr-FR" sz="6200" dirty="0" smtClean="0"/>
              <a:t>Les Courriers adressés aux ministères et aux représentants de l’Etat : </a:t>
            </a:r>
          </a:p>
          <a:p>
            <a:r>
              <a:rPr lang="fr-FR" sz="6200" dirty="0" smtClean="0"/>
              <a:t>Courrier </a:t>
            </a:r>
            <a:r>
              <a:rPr lang="fr-FR" sz="6200" dirty="0"/>
              <a:t>en date du 21 mars 2021 à Monsieur TAQUET Adrien, Secrétaire d’État en charge de l'enfance et des familles con cernant nos interrogations sur la loi ASAP (réforme des modes d'accueil pour les enfants, les parents et les professionnels</a:t>
            </a:r>
            <a:r>
              <a:rPr lang="fr-FR" sz="6200" dirty="0" smtClean="0"/>
              <a:t>)</a:t>
            </a:r>
            <a:endParaRPr lang="fr-FR" sz="6200" dirty="0"/>
          </a:p>
          <a:p>
            <a:r>
              <a:rPr lang="fr-FR" sz="6200" dirty="0" smtClean="0"/>
              <a:t>Courrier </a:t>
            </a:r>
            <a:r>
              <a:rPr lang="fr-FR" sz="6200" dirty="0"/>
              <a:t>en date du 17 mai 2021 à Monsieur Gérald DARMANIN, Ministre de l'intérieur concernant nos remarques suite au refus d'octroi de la bonification d'un cinquième du temps aux agents de la police </a:t>
            </a:r>
            <a:r>
              <a:rPr lang="fr-FR" sz="6200" dirty="0" smtClean="0"/>
              <a:t>municipale,</a:t>
            </a:r>
          </a:p>
          <a:p>
            <a:r>
              <a:rPr lang="fr-FR" sz="6200" dirty="0" smtClean="0"/>
              <a:t>Courrier </a:t>
            </a:r>
            <a:r>
              <a:rPr lang="fr-FR" sz="6200" dirty="0"/>
              <a:t>en date du 5 novembre 2021 à Madame Amélie de MONTCHALIN, Ministre de la transformation et de la fonction publique concernant nos interrogations sur le pouvoir d'achat des fonctionnaires territoriaux et sur le manque d'équité entre les différents versants de la fonction </a:t>
            </a:r>
            <a:r>
              <a:rPr lang="fr-FR" sz="6200" dirty="0" smtClean="0"/>
              <a:t>publique.</a:t>
            </a:r>
          </a:p>
          <a:p>
            <a:r>
              <a:rPr lang="fr-FR" sz="6200" dirty="0" smtClean="0"/>
              <a:t>Courrier </a:t>
            </a:r>
            <a:r>
              <a:rPr lang="fr-FR" sz="6200" dirty="0"/>
              <a:t>en date du 15 novembre 2021 aux Préfets concernant le non respect de l'organisation des CT et autres instances statutaires par les autorités </a:t>
            </a:r>
            <a:r>
              <a:rPr lang="fr-FR" sz="6200" dirty="0" smtClean="0"/>
              <a:t>territoriales,</a:t>
            </a:r>
          </a:p>
          <a:p>
            <a:r>
              <a:rPr lang="fr-FR" sz="6200" dirty="0" smtClean="0"/>
              <a:t>Courrier </a:t>
            </a:r>
            <a:r>
              <a:rPr lang="fr-FR" sz="6200" dirty="0"/>
              <a:t>de rappel en date du 16 décembre 2021 à Madame Amélie de MONTCHALIN </a:t>
            </a:r>
            <a:r>
              <a:rPr lang="fr-FR" sz="6200" dirty="0" smtClean="0"/>
              <a:t>concernant </a:t>
            </a:r>
            <a:r>
              <a:rPr lang="fr-FR" sz="6200" dirty="0"/>
              <a:t>le courrier adressé le 5 novembre 2021 avec copie à </a:t>
            </a:r>
            <a:r>
              <a:rPr lang="fr-FR" sz="6200" dirty="0" smtClean="0"/>
              <a:t>Monsieur </a:t>
            </a:r>
            <a:r>
              <a:rPr lang="fr-FR" sz="6200" dirty="0"/>
              <a:t>le Président de la DGCL</a:t>
            </a:r>
            <a:r>
              <a:rPr lang="fr-FR" sz="6200" dirty="0" smtClean="0"/>
              <a:t>.</a:t>
            </a:r>
            <a:r>
              <a:rPr lang="fr-FR" dirty="0"/>
              <a:t/>
            </a:r>
            <a:br>
              <a:rPr lang="fr-FR" dirty="0"/>
            </a:br>
            <a:endParaRPr lang="fr-FR" dirty="0"/>
          </a:p>
          <a:p>
            <a:pPr marL="0" indent="0">
              <a:buNone/>
            </a:pPr>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5</a:t>
            </a:fld>
            <a:endParaRPr lang="fr-FR"/>
          </a:p>
        </p:txBody>
      </p:sp>
    </p:spTree>
    <p:extLst>
      <p:ext uri="{BB962C8B-B14F-4D97-AF65-F5344CB8AC3E}">
        <p14:creationId xmlns="" xmlns:p14="http://schemas.microsoft.com/office/powerpoint/2010/main" val="24251942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BDFF9FF-7421-4D52-B7A3-EAF6A43AFCBA}"/>
              </a:ext>
            </a:extLst>
          </p:cNvPr>
          <p:cNvSpPr>
            <a:spLocks noGrp="1"/>
          </p:cNvSpPr>
          <p:nvPr>
            <p:ph type="title"/>
          </p:nvPr>
        </p:nvSpPr>
        <p:spPr/>
        <p:txBody>
          <a:bodyPr/>
          <a:lstStyle/>
          <a:p>
            <a:r>
              <a:rPr lang="fr-FR" b="1" dirty="0" smtClean="0">
                <a:solidFill>
                  <a:schemeClr val="accent1">
                    <a:lumMod val="75000"/>
                  </a:schemeClr>
                </a:solidFill>
              </a:rPr>
              <a:t>Les Lignes Directrices de Gestion</a:t>
            </a:r>
            <a:endParaRPr lang="fr-FR" b="1" dirty="0">
              <a:solidFill>
                <a:schemeClr val="accent1">
                  <a:lumMod val="75000"/>
                </a:schemeClr>
              </a:solidFill>
            </a:endParaRPr>
          </a:p>
        </p:txBody>
      </p:sp>
      <p:sp>
        <p:nvSpPr>
          <p:cNvPr id="5" name="Rectangle 4"/>
          <p:cNvSpPr/>
          <p:nvPr/>
        </p:nvSpPr>
        <p:spPr>
          <a:xfrm>
            <a:off x="0" y="1199408"/>
            <a:ext cx="11186556" cy="5293757"/>
          </a:xfrm>
          <a:prstGeom prst="rect">
            <a:avLst/>
          </a:prstGeom>
        </p:spPr>
        <p:txBody>
          <a:bodyPr wrap="square">
            <a:spAutoFit/>
          </a:bodyPr>
          <a:lstStyle/>
          <a:p>
            <a:pPr algn="just"/>
            <a:r>
              <a:rPr lang="fr-FR" sz="2000" dirty="0">
                <a:solidFill>
                  <a:srgbClr val="434242"/>
                </a:solidFill>
                <a:latin typeface="Lato"/>
              </a:rPr>
              <a:t>L'une des innovations de la loi n° 2019-828 du 6 août 2019 dite de Transformation de la Fonction Publique consiste en l’obligation :</a:t>
            </a:r>
          </a:p>
          <a:p>
            <a:pPr marL="903288" indent="-368300" algn="just">
              <a:buFont typeface="Arial" panose="020B0604020202020204" pitchFamily="34" charset="0"/>
              <a:buChar char="•"/>
              <a:tabLst>
                <a:tab pos="903288" algn="l"/>
              </a:tabLst>
            </a:pPr>
            <a:r>
              <a:rPr lang="fr-FR" sz="2000" dirty="0" smtClean="0">
                <a:solidFill>
                  <a:srgbClr val="434242"/>
                </a:solidFill>
                <a:latin typeface="Lato"/>
              </a:rPr>
              <a:t>Pour </a:t>
            </a:r>
            <a:r>
              <a:rPr lang="fr-FR" sz="2000" dirty="0">
                <a:solidFill>
                  <a:srgbClr val="434242"/>
                </a:solidFill>
                <a:latin typeface="Lato"/>
              </a:rPr>
              <a:t>toutes les collectivités territoriales de définir des lignes directrices de </a:t>
            </a:r>
            <a:r>
              <a:rPr lang="fr-FR" sz="2000" dirty="0" smtClean="0">
                <a:solidFill>
                  <a:srgbClr val="434242"/>
                </a:solidFill>
                <a:latin typeface="Lato"/>
              </a:rPr>
              <a:t>gestion.</a:t>
            </a:r>
          </a:p>
          <a:p>
            <a:pPr marL="903288" indent="-368300" algn="just">
              <a:buFont typeface="Arial" panose="020B0604020202020204" pitchFamily="34" charset="0"/>
              <a:buChar char="•"/>
              <a:tabLst>
                <a:tab pos="903288" algn="l"/>
              </a:tabLst>
            </a:pPr>
            <a:r>
              <a:rPr lang="fr-FR" sz="2000" dirty="0">
                <a:solidFill>
                  <a:srgbClr val="434242"/>
                </a:solidFill>
                <a:latin typeface="Lato"/>
              </a:rPr>
              <a:t>P</a:t>
            </a:r>
            <a:r>
              <a:rPr lang="fr-FR" sz="2000" dirty="0" smtClean="0">
                <a:solidFill>
                  <a:srgbClr val="434242"/>
                </a:solidFill>
                <a:latin typeface="Lato"/>
              </a:rPr>
              <a:t>our </a:t>
            </a:r>
            <a:r>
              <a:rPr lang="fr-FR" sz="2000" dirty="0">
                <a:solidFill>
                  <a:srgbClr val="434242"/>
                </a:solidFill>
                <a:latin typeface="Lato"/>
              </a:rPr>
              <a:t>le Président du Centre de Gestion de définir des lignes directrices de gestion pour la promotion interne.</a:t>
            </a:r>
          </a:p>
          <a:p>
            <a:pPr algn="just"/>
            <a:r>
              <a:rPr lang="fr-FR" b="1" dirty="0">
                <a:solidFill>
                  <a:srgbClr val="434242"/>
                </a:solidFill>
                <a:latin typeface="Lato"/>
              </a:rPr>
              <a:t> </a:t>
            </a:r>
          </a:p>
          <a:p>
            <a:pPr algn="just"/>
            <a:r>
              <a:rPr lang="fr-FR" sz="2000" b="1" dirty="0" smtClean="0">
                <a:solidFill>
                  <a:schemeClr val="accent4">
                    <a:lumMod val="75000"/>
                  </a:schemeClr>
                </a:solidFill>
                <a:latin typeface="Lato"/>
              </a:rPr>
              <a:t>Pour </a:t>
            </a:r>
            <a:r>
              <a:rPr lang="fr-FR" sz="2000" b="1" dirty="0">
                <a:solidFill>
                  <a:schemeClr val="accent4">
                    <a:lumMod val="75000"/>
                  </a:schemeClr>
                </a:solidFill>
                <a:latin typeface="Lato"/>
              </a:rPr>
              <a:t>les collectivités et établissements publics, les lignes directrices de gestion visent à :</a:t>
            </a:r>
          </a:p>
          <a:p>
            <a:pPr marL="342900" indent="-342900">
              <a:buFont typeface="Arial" panose="020B0604020202020204" pitchFamily="34" charset="0"/>
              <a:buChar char="•"/>
            </a:pPr>
            <a:r>
              <a:rPr lang="fr-FR" sz="2000" dirty="0" smtClean="0">
                <a:solidFill>
                  <a:srgbClr val="434242"/>
                </a:solidFill>
                <a:latin typeface="Lato"/>
              </a:rPr>
              <a:t>Déterminer</a:t>
            </a:r>
            <a:r>
              <a:rPr lang="fr-FR" sz="2000" dirty="0">
                <a:solidFill>
                  <a:srgbClr val="434242"/>
                </a:solidFill>
                <a:latin typeface="Lato"/>
              </a:rPr>
              <a:t> </a:t>
            </a:r>
            <a:r>
              <a:rPr lang="fr-FR" sz="2000" b="1" dirty="0">
                <a:solidFill>
                  <a:srgbClr val="434242"/>
                </a:solidFill>
                <a:latin typeface="Lato"/>
              </a:rPr>
              <a:t>la stratégie pluriannuelle de pilotage des ressources humaines</a:t>
            </a:r>
            <a:r>
              <a:rPr lang="fr-FR" sz="2000" dirty="0">
                <a:solidFill>
                  <a:srgbClr val="434242"/>
                </a:solidFill>
                <a:latin typeface="Lato"/>
              </a:rPr>
              <a:t> en précisant les enjeux et les objectifs de la politique de RH à conduire au sein de la collectivité territoriale ou de l’établissement public (= </a:t>
            </a:r>
            <a:r>
              <a:rPr lang="fr-FR" sz="2000" dirty="0" smtClean="0">
                <a:solidFill>
                  <a:srgbClr val="434242"/>
                </a:solidFill>
                <a:latin typeface="Lato"/>
              </a:rPr>
              <a:t>emploi)</a:t>
            </a:r>
          </a:p>
          <a:p>
            <a:pPr marL="342900" indent="-342900">
              <a:buFont typeface="Arial" panose="020B0604020202020204" pitchFamily="34" charset="0"/>
              <a:buChar char="•"/>
            </a:pPr>
            <a:r>
              <a:rPr lang="fr-FR" sz="2000" dirty="0">
                <a:solidFill>
                  <a:srgbClr val="434242"/>
                </a:solidFill>
                <a:latin typeface="Lato"/>
              </a:rPr>
              <a:t>F</a:t>
            </a:r>
            <a:r>
              <a:rPr lang="fr-FR" sz="2000" dirty="0" smtClean="0">
                <a:solidFill>
                  <a:srgbClr val="434242"/>
                </a:solidFill>
                <a:latin typeface="Lato"/>
              </a:rPr>
              <a:t>ixer</a:t>
            </a:r>
            <a:r>
              <a:rPr lang="fr-FR" sz="2000" dirty="0">
                <a:solidFill>
                  <a:srgbClr val="434242"/>
                </a:solidFill>
                <a:latin typeface="Lato"/>
              </a:rPr>
              <a:t> </a:t>
            </a:r>
            <a:r>
              <a:rPr lang="fr-FR" sz="2000" b="1" dirty="0">
                <a:solidFill>
                  <a:srgbClr val="434242"/>
                </a:solidFill>
                <a:latin typeface="Lato"/>
              </a:rPr>
              <a:t>des orientations générales en matière de promotion et de valorisation des parcours professionnels</a:t>
            </a:r>
            <a:r>
              <a:rPr lang="fr-FR" sz="2000" dirty="0">
                <a:solidFill>
                  <a:srgbClr val="434242"/>
                </a:solidFill>
                <a:latin typeface="Lato"/>
              </a:rPr>
              <a:t> notamment en matière d’avancement de grade et de promotion interne (= carrière</a:t>
            </a:r>
            <a:r>
              <a:rPr lang="fr-FR" sz="2000" dirty="0" smtClean="0">
                <a:solidFill>
                  <a:srgbClr val="434242"/>
                </a:solidFill>
                <a:latin typeface="Lato"/>
              </a:rPr>
              <a:t>)</a:t>
            </a:r>
          </a:p>
          <a:p>
            <a:endParaRPr lang="fr-FR" sz="2000" dirty="0">
              <a:solidFill>
                <a:srgbClr val="434242"/>
              </a:solidFill>
              <a:latin typeface="Lato"/>
            </a:endParaRPr>
          </a:p>
          <a:p>
            <a:pPr algn="just"/>
            <a:r>
              <a:rPr lang="fr-FR" sz="2000" b="1" i="1" dirty="0">
                <a:solidFill>
                  <a:srgbClr val="434242"/>
                </a:solidFill>
                <a:latin typeface="Lato"/>
              </a:rPr>
              <a:t>Les LDG sont définies par l’autorité territoriale après avis du comité technique.</a:t>
            </a:r>
          </a:p>
          <a:p>
            <a:pPr algn="just"/>
            <a:r>
              <a:rPr lang="fr-FR" sz="2000" b="1" i="1" dirty="0">
                <a:solidFill>
                  <a:srgbClr val="434242"/>
                </a:solidFill>
                <a:latin typeface="Lato"/>
              </a:rPr>
              <a:t>Elles s’appliqueront en vue des décisions individuelles (promotions, nominations…) prises à compter du 1</a:t>
            </a:r>
            <a:r>
              <a:rPr lang="fr-FR" sz="2000" b="1" i="1" baseline="30000" dirty="0">
                <a:solidFill>
                  <a:srgbClr val="434242"/>
                </a:solidFill>
                <a:latin typeface="Lato"/>
              </a:rPr>
              <a:t>er</a:t>
            </a:r>
            <a:r>
              <a:rPr lang="fr-FR" sz="2000" b="1" i="1" dirty="0">
                <a:solidFill>
                  <a:srgbClr val="434242"/>
                </a:solidFill>
                <a:latin typeface="Lato"/>
              </a:rPr>
              <a:t> janvier 2021.</a:t>
            </a:r>
            <a:endParaRPr lang="fr-FR" sz="2000" b="1" i="1" dirty="0">
              <a:solidFill>
                <a:srgbClr val="434242"/>
              </a:solidFill>
              <a:effectLst/>
              <a:latin typeface="Lato"/>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4" name="Espace réservé du numéro de diapositive 3"/>
          <p:cNvSpPr>
            <a:spLocks noGrp="1"/>
          </p:cNvSpPr>
          <p:nvPr>
            <p:ph type="sldNum" sz="quarter" idx="12"/>
          </p:nvPr>
        </p:nvSpPr>
        <p:spPr/>
        <p:txBody>
          <a:bodyPr/>
          <a:lstStyle/>
          <a:p>
            <a:fld id="{B5E892E2-E4AD-430F-992B-2A9C5C226132}" type="slidenum">
              <a:rPr lang="fr-FR" smtClean="0"/>
              <a:pPr/>
              <a:t>50</a:t>
            </a:fld>
            <a:endParaRPr lang="fr-FR"/>
          </a:p>
        </p:txBody>
      </p:sp>
    </p:spTree>
    <p:extLst>
      <p:ext uri="{BB962C8B-B14F-4D97-AF65-F5344CB8AC3E}">
        <p14:creationId xmlns="" xmlns:p14="http://schemas.microsoft.com/office/powerpoint/2010/main" val="30587645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BDFF9FF-7421-4D52-B7A3-EAF6A43AFCBA}"/>
              </a:ext>
            </a:extLst>
          </p:cNvPr>
          <p:cNvSpPr>
            <a:spLocks noGrp="1"/>
          </p:cNvSpPr>
          <p:nvPr>
            <p:ph type="title"/>
          </p:nvPr>
        </p:nvSpPr>
        <p:spPr/>
        <p:txBody>
          <a:bodyPr/>
          <a:lstStyle/>
          <a:p>
            <a:r>
              <a:rPr lang="fr-FR" b="1" dirty="0" smtClean="0">
                <a:solidFill>
                  <a:schemeClr val="accent1">
                    <a:lumMod val="75000"/>
                  </a:schemeClr>
                </a:solidFill>
              </a:rPr>
              <a:t>Les Lignes Directrices de Gestion</a:t>
            </a:r>
            <a:endParaRPr lang="fr-FR" b="1" dirty="0">
              <a:solidFill>
                <a:schemeClr val="accent1">
                  <a:lumMod val="75000"/>
                </a:schemeClr>
              </a:solidFill>
            </a:endParaRPr>
          </a:p>
        </p:txBody>
      </p:sp>
      <p:sp>
        <p:nvSpPr>
          <p:cNvPr id="5" name="Rectangle 4"/>
          <p:cNvSpPr/>
          <p:nvPr/>
        </p:nvSpPr>
        <p:spPr>
          <a:xfrm>
            <a:off x="0" y="2339439"/>
            <a:ext cx="11186556" cy="3600986"/>
          </a:xfrm>
          <a:prstGeom prst="rect">
            <a:avLst/>
          </a:prstGeom>
        </p:spPr>
        <p:txBody>
          <a:bodyPr wrap="square">
            <a:spAutoFit/>
          </a:bodyPr>
          <a:lstStyle/>
          <a:p>
            <a:pPr algn="ctr"/>
            <a:r>
              <a:rPr lang="fr-FR" sz="2800" b="1" dirty="0" smtClean="0">
                <a:solidFill>
                  <a:srgbClr val="C00000"/>
                </a:solidFill>
              </a:rPr>
              <a:t>IMPORTANT</a:t>
            </a:r>
          </a:p>
          <a:p>
            <a:endParaRPr lang="fr-FR" sz="2000" dirty="0"/>
          </a:p>
          <a:p>
            <a:r>
              <a:rPr lang="fr-FR" sz="2000" dirty="0" smtClean="0"/>
              <a:t>1- </a:t>
            </a:r>
            <a:r>
              <a:rPr lang="fr-FR" sz="2000" dirty="0"/>
              <a:t>Les CAP n’examineront plus les décisions en matière d’avancement et de promotion à compter du 1er janvier </a:t>
            </a:r>
            <a:r>
              <a:rPr lang="fr-FR" sz="2000" dirty="0" smtClean="0"/>
              <a:t>2021</a:t>
            </a:r>
          </a:p>
          <a:p>
            <a:endParaRPr lang="fr-FR" sz="2000" dirty="0"/>
          </a:p>
          <a:p>
            <a:r>
              <a:rPr lang="fr-FR" sz="2000" dirty="0"/>
              <a:t>2- Pour les collectivités affiliées au Centre de Gestion, le Président du </a:t>
            </a:r>
            <a:r>
              <a:rPr lang="fr-FR" sz="2000" dirty="0" smtClean="0"/>
              <a:t>CDG devrait</a:t>
            </a:r>
            <a:r>
              <a:rPr lang="fr-FR" sz="2000" dirty="0"/>
              <a:t> </a:t>
            </a:r>
            <a:r>
              <a:rPr lang="fr-FR" sz="2000" dirty="0" smtClean="0"/>
              <a:t>définir </a:t>
            </a:r>
            <a:r>
              <a:rPr lang="fr-FR" sz="2000" dirty="0"/>
              <a:t>les LDG en matière de promotion interne (critères) et continue d’établir les listes d’aptitude de promotion interne</a:t>
            </a:r>
            <a:r>
              <a:rPr lang="fr-FR" sz="2000" dirty="0" smtClean="0"/>
              <a:t>.</a:t>
            </a:r>
          </a:p>
          <a:p>
            <a:endParaRPr lang="fr-FR" sz="2000" dirty="0"/>
          </a:p>
          <a:p>
            <a:r>
              <a:rPr lang="fr-FR" sz="2000" dirty="0"/>
              <a:t>3- Les décisions individuelles d'avancement de grade ne pourront être prises qu'après l'adoption des Lignes Directrices de Gestion</a:t>
            </a:r>
          </a:p>
          <a:p>
            <a:pPr algn="just"/>
            <a:endParaRPr lang="fr-FR" sz="2000" b="1" i="1" dirty="0">
              <a:solidFill>
                <a:srgbClr val="434242"/>
              </a:solidFill>
              <a:effectLst/>
              <a:latin typeface="Lato"/>
            </a:endParaRPr>
          </a:p>
        </p:txBody>
      </p:sp>
      <p:sp>
        <p:nvSpPr>
          <p:cNvPr id="3" name="Espace réservé du pied de page 2"/>
          <p:cNvSpPr>
            <a:spLocks noGrp="1"/>
          </p:cNvSpPr>
          <p:nvPr>
            <p:ph type="ftr" sz="quarter" idx="11"/>
          </p:nvPr>
        </p:nvSpPr>
        <p:spPr/>
        <p:txBody>
          <a:bodyPr/>
          <a:lstStyle/>
          <a:p>
            <a:r>
              <a:rPr lang="fr-FR" smtClean="0"/>
              <a:t>SAFPT -Formation des représentants syndicaux - 2021</a:t>
            </a:r>
            <a:endParaRPr lang="fr-FR"/>
          </a:p>
        </p:txBody>
      </p:sp>
      <p:sp>
        <p:nvSpPr>
          <p:cNvPr id="4" name="Espace réservé du numéro de diapositive 3"/>
          <p:cNvSpPr>
            <a:spLocks noGrp="1"/>
          </p:cNvSpPr>
          <p:nvPr>
            <p:ph type="sldNum" sz="quarter" idx="12"/>
          </p:nvPr>
        </p:nvSpPr>
        <p:spPr/>
        <p:txBody>
          <a:bodyPr/>
          <a:lstStyle/>
          <a:p>
            <a:fld id="{B5E892E2-E4AD-430F-992B-2A9C5C226132}" type="slidenum">
              <a:rPr lang="fr-FR" smtClean="0"/>
              <a:pPr/>
              <a:t>51</a:t>
            </a:fld>
            <a:endParaRPr lang="fr-FR"/>
          </a:p>
        </p:txBody>
      </p:sp>
    </p:spTree>
    <p:extLst>
      <p:ext uri="{BB962C8B-B14F-4D97-AF65-F5344CB8AC3E}">
        <p14:creationId xmlns="" xmlns:p14="http://schemas.microsoft.com/office/powerpoint/2010/main" val="9650669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F1AFC01-B500-4E22-8E12-540137024782}"/>
              </a:ext>
            </a:extLst>
          </p:cNvPr>
          <p:cNvSpPr>
            <a:spLocks noGrp="1"/>
          </p:cNvSpPr>
          <p:nvPr>
            <p:ph type="title"/>
          </p:nvPr>
        </p:nvSpPr>
        <p:spPr/>
        <p:txBody>
          <a:bodyPr/>
          <a:lstStyle/>
          <a:p>
            <a:r>
              <a:rPr lang="fr-FR" b="1" dirty="0" smtClean="0">
                <a:solidFill>
                  <a:schemeClr val="accent1">
                    <a:lumMod val="75000"/>
                  </a:schemeClr>
                </a:solidFill>
              </a:rPr>
              <a:t>Les élections professionnelles</a:t>
            </a:r>
            <a:endParaRPr lang="fr-FR" b="1" dirty="0">
              <a:solidFill>
                <a:schemeClr val="accent1">
                  <a:lumMod val="75000"/>
                </a:schemeClr>
              </a:solidFill>
            </a:endParaRPr>
          </a:p>
        </p:txBody>
      </p:sp>
      <p:sp>
        <p:nvSpPr>
          <p:cNvPr id="3" name="Espace réservé du contenu 2">
            <a:extLst>
              <a:ext uri="{FF2B5EF4-FFF2-40B4-BE49-F238E27FC236}">
                <a16:creationId xmlns="" xmlns:a16="http://schemas.microsoft.com/office/drawing/2014/main" id="{4E6AA9F4-519C-4DCD-9E1B-FDC55834A208}"/>
              </a:ext>
            </a:extLst>
          </p:cNvPr>
          <p:cNvSpPr>
            <a:spLocks noGrp="1"/>
          </p:cNvSpPr>
          <p:nvPr>
            <p:ph idx="1"/>
          </p:nvPr>
        </p:nvSpPr>
        <p:spPr/>
        <p:txBody>
          <a:bodyPr>
            <a:normAutofit/>
          </a:bodyPr>
          <a:lstStyle/>
          <a:p>
            <a:r>
              <a:rPr lang="fr-FR" dirty="0"/>
              <a:t>Les élections professionnelles en vue du renouvellement des </a:t>
            </a:r>
            <a:r>
              <a:rPr lang="fr-FR" dirty="0" smtClean="0"/>
              <a:t>représentants </a:t>
            </a:r>
            <a:r>
              <a:rPr lang="fr-FR" dirty="0"/>
              <a:t>du personnel aux instances paritaires auront lieu en décembre 2022</a:t>
            </a:r>
            <a:r>
              <a:rPr lang="fr-FR" dirty="0" smtClean="0"/>
              <a:t>.</a:t>
            </a:r>
          </a:p>
          <a:p>
            <a:r>
              <a:rPr lang="fr-FR" dirty="0" smtClean="0"/>
              <a:t>Elles </a:t>
            </a:r>
            <a:r>
              <a:rPr lang="fr-FR" dirty="0"/>
              <a:t>concernent :</a:t>
            </a:r>
          </a:p>
          <a:p>
            <a:pPr lvl="1"/>
            <a:r>
              <a:rPr lang="fr-FR" dirty="0"/>
              <a:t>les Commissions Administratives Paritaires (catégories A, B et C), pour les collectivités ayant moins de 350 </a:t>
            </a:r>
            <a:r>
              <a:rPr lang="fr-FR" dirty="0" smtClean="0"/>
              <a:t>agents </a:t>
            </a:r>
            <a:r>
              <a:rPr lang="fr-FR" dirty="0"/>
              <a:t>;</a:t>
            </a:r>
          </a:p>
          <a:p>
            <a:pPr lvl="1"/>
            <a:r>
              <a:rPr lang="fr-FR" dirty="0"/>
              <a:t>la Commission Consultative Paritaire compétente pour les </a:t>
            </a:r>
            <a:r>
              <a:rPr lang="fr-FR" dirty="0" smtClean="0"/>
              <a:t>agents contractuels </a:t>
            </a:r>
            <a:r>
              <a:rPr lang="fr-FR" dirty="0"/>
              <a:t>de droit public (CCP unique pour toutes les catégories A, B et C), pour les collectivités ayant moins de 350 </a:t>
            </a:r>
            <a:r>
              <a:rPr lang="fr-FR" dirty="0" smtClean="0"/>
              <a:t>agents </a:t>
            </a:r>
            <a:r>
              <a:rPr lang="fr-FR" dirty="0"/>
              <a:t>;</a:t>
            </a:r>
          </a:p>
          <a:p>
            <a:pPr lvl="1"/>
            <a:r>
              <a:rPr lang="fr-FR" dirty="0"/>
              <a:t>le Comité Social Territorial (CST), futur instance issue </a:t>
            </a:r>
            <a:r>
              <a:rPr lang="fr-FR" dirty="0" smtClean="0"/>
              <a:t>de la </a:t>
            </a:r>
            <a:r>
              <a:rPr lang="fr-FR" dirty="0"/>
              <a:t>fusion du </a:t>
            </a:r>
            <a:r>
              <a:rPr lang="fr-FR" dirty="0" smtClean="0"/>
              <a:t>CT </a:t>
            </a:r>
            <a:r>
              <a:rPr lang="fr-FR" dirty="0"/>
              <a:t>et du CHSCT, pour les collectivités de moins de 50 </a:t>
            </a:r>
            <a:r>
              <a:rPr lang="fr-FR" dirty="0" smtClean="0"/>
              <a:t>agents</a:t>
            </a:r>
            <a:r>
              <a:rPr lang="fr-FR" dirty="0"/>
              <a:t>.</a:t>
            </a:r>
          </a:p>
          <a:p>
            <a:endParaRPr lang="fr-FR" dirty="0"/>
          </a:p>
          <a:p>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52</a:t>
            </a:fld>
            <a:endParaRPr lang="fr-FR"/>
          </a:p>
        </p:txBody>
      </p:sp>
    </p:spTree>
    <p:extLst>
      <p:ext uri="{BB962C8B-B14F-4D97-AF65-F5344CB8AC3E}">
        <p14:creationId xmlns="" xmlns:p14="http://schemas.microsoft.com/office/powerpoint/2010/main" val="18426878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1">
                    <a:lumMod val="75000"/>
                  </a:schemeClr>
                </a:solidFill>
              </a:rPr>
              <a:t>Les élections professionnelles</a:t>
            </a:r>
            <a:endParaRPr lang="fr-FR" dirty="0"/>
          </a:p>
        </p:txBody>
      </p:sp>
      <p:sp>
        <p:nvSpPr>
          <p:cNvPr id="3" name="Espace réservé du contenu 2"/>
          <p:cNvSpPr>
            <a:spLocks noGrp="1"/>
          </p:cNvSpPr>
          <p:nvPr>
            <p:ph idx="1"/>
          </p:nvPr>
        </p:nvSpPr>
        <p:spPr/>
        <p:txBody>
          <a:bodyPr/>
          <a:lstStyle/>
          <a:p>
            <a:pPr marL="0" indent="0" algn="ctr">
              <a:buNone/>
            </a:pPr>
            <a:r>
              <a:rPr lang="fr-FR" b="1" u="sng" dirty="0" smtClean="0">
                <a:solidFill>
                  <a:srgbClr val="C00000"/>
                </a:solidFill>
              </a:rPr>
              <a:t>Nouveauté 1</a:t>
            </a:r>
          </a:p>
          <a:p>
            <a:r>
              <a:rPr lang="fr-FR" dirty="0" smtClean="0"/>
              <a:t>Ces élections  </a:t>
            </a:r>
            <a:r>
              <a:rPr lang="fr-FR" dirty="0"/>
              <a:t>représentent donc l’organisation de 5 scrutins. Le décret n°2017-1201 du 27 juillet 2017 </a:t>
            </a:r>
            <a:r>
              <a:rPr lang="fr-FR" dirty="0" smtClean="0"/>
              <a:t>impose </a:t>
            </a:r>
            <a:r>
              <a:rPr lang="fr-FR" dirty="0"/>
              <a:t>que </a:t>
            </a:r>
            <a:r>
              <a:rPr lang="fr-FR" b="1" dirty="0"/>
              <a:t>les </a:t>
            </a:r>
            <a:r>
              <a:rPr lang="fr-FR" b="1" dirty="0" smtClean="0"/>
              <a:t>listes </a:t>
            </a:r>
            <a:r>
              <a:rPr lang="fr-FR" b="1" dirty="0"/>
              <a:t>déposées par les organisations syndicales respectent la répartition femmes/hommes dans chaque catégorie</a:t>
            </a:r>
            <a:r>
              <a:rPr lang="fr-FR" dirty="0"/>
              <a:t> au vu des effectifs au 1er janvier 2022.</a:t>
            </a:r>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53</a:t>
            </a:fld>
            <a:endParaRPr lang="fr-FR"/>
          </a:p>
        </p:txBody>
      </p:sp>
    </p:spTree>
    <p:extLst>
      <p:ext uri="{BB962C8B-B14F-4D97-AF65-F5344CB8AC3E}">
        <p14:creationId xmlns="" xmlns:p14="http://schemas.microsoft.com/office/powerpoint/2010/main" val="31739271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1">
                    <a:lumMod val="75000"/>
                  </a:schemeClr>
                </a:solidFill>
              </a:rPr>
              <a:t>Les élections professionnelles</a:t>
            </a:r>
            <a:endParaRPr lang="fr-FR" dirty="0"/>
          </a:p>
        </p:txBody>
      </p:sp>
      <p:sp>
        <p:nvSpPr>
          <p:cNvPr id="3" name="Espace réservé du contenu 2"/>
          <p:cNvSpPr>
            <a:spLocks noGrp="1"/>
          </p:cNvSpPr>
          <p:nvPr>
            <p:ph idx="1"/>
          </p:nvPr>
        </p:nvSpPr>
        <p:spPr/>
        <p:txBody>
          <a:bodyPr>
            <a:normAutofit fontScale="92500"/>
          </a:bodyPr>
          <a:lstStyle/>
          <a:p>
            <a:pPr marL="0" indent="0" algn="ctr">
              <a:buNone/>
            </a:pPr>
            <a:r>
              <a:rPr lang="fr-FR" b="1" u="sng" dirty="0" smtClean="0">
                <a:solidFill>
                  <a:srgbClr val="C00000"/>
                </a:solidFill>
              </a:rPr>
              <a:t>Nouveauté 2</a:t>
            </a:r>
          </a:p>
          <a:p>
            <a:r>
              <a:rPr lang="fr-FR" dirty="0" smtClean="0"/>
              <a:t>Les électeurs pourront voter par voie électronique. Les modalités de vote sont en cours d’élaboration et seront communiquées en temps et en heure,</a:t>
            </a:r>
          </a:p>
          <a:p>
            <a:r>
              <a:rPr lang="fr-FR" dirty="0" smtClean="0"/>
              <a:t>Il sera important pour notre syndicat à veiller à ce que les garanties suivantes soient respectées : </a:t>
            </a:r>
          </a:p>
          <a:p>
            <a:pPr lvl="1"/>
            <a:r>
              <a:rPr lang="fr-FR" dirty="0" smtClean="0"/>
              <a:t> </a:t>
            </a:r>
            <a:r>
              <a:rPr lang="fr-FR" dirty="0"/>
              <a:t>L’accès au vote par tous les </a:t>
            </a:r>
            <a:r>
              <a:rPr lang="fr-FR" dirty="0" err="1"/>
              <a:t>électeur·rices</a:t>
            </a:r>
            <a:r>
              <a:rPr lang="fr-FR" dirty="0"/>
              <a:t> </a:t>
            </a:r>
          </a:p>
          <a:p>
            <a:pPr lvl="1"/>
            <a:r>
              <a:rPr lang="fr-FR" dirty="0" smtClean="0"/>
              <a:t>La </a:t>
            </a:r>
            <a:r>
              <a:rPr lang="fr-FR" dirty="0"/>
              <a:t>confidentialité et la sécurité du scrutin </a:t>
            </a:r>
          </a:p>
          <a:p>
            <a:pPr lvl="1"/>
            <a:r>
              <a:rPr lang="fr-FR" dirty="0" smtClean="0"/>
              <a:t>La </a:t>
            </a:r>
            <a:r>
              <a:rPr lang="fr-FR" dirty="0"/>
              <a:t>sincérité du scrutin </a:t>
            </a:r>
          </a:p>
          <a:p>
            <a:pPr lvl="1"/>
            <a:r>
              <a:rPr lang="fr-FR" dirty="0" smtClean="0"/>
              <a:t>Le </a:t>
            </a:r>
            <a:r>
              <a:rPr lang="fr-FR" dirty="0"/>
              <a:t>caractère personnel, libre et anonyme du </a:t>
            </a:r>
            <a:r>
              <a:rPr lang="fr-FR" dirty="0" smtClean="0"/>
              <a:t>vote</a:t>
            </a:r>
          </a:p>
          <a:p>
            <a:pPr lvl="1"/>
            <a:r>
              <a:rPr lang="fr-FR" dirty="0" smtClean="0"/>
              <a:t>La </a:t>
            </a:r>
            <a:r>
              <a:rPr lang="fr-FR" dirty="0"/>
              <a:t>surveillance effective du scrutin </a:t>
            </a:r>
          </a:p>
          <a:p>
            <a:pPr lvl="1"/>
            <a:r>
              <a:rPr lang="fr-FR" dirty="0" smtClean="0"/>
              <a:t>L’intégrité </a:t>
            </a:r>
            <a:r>
              <a:rPr lang="fr-FR" dirty="0"/>
              <a:t>et conservation des données</a:t>
            </a:r>
            <a:endParaRPr lang="fr-FR" dirty="0" smtClean="0"/>
          </a:p>
          <a:p>
            <a:endParaRPr lang="fr-FR" dirty="0"/>
          </a:p>
        </p:txBody>
      </p:sp>
      <p:sp>
        <p:nvSpPr>
          <p:cNvPr id="4" name="Espace réservé du pied de page 3"/>
          <p:cNvSpPr>
            <a:spLocks noGrp="1"/>
          </p:cNvSpPr>
          <p:nvPr>
            <p:ph type="ftr" sz="quarter" idx="11"/>
          </p:nvPr>
        </p:nvSpPr>
        <p:spPr/>
        <p:txBody>
          <a:bodyPr/>
          <a:lstStyle/>
          <a:p>
            <a:r>
              <a:rPr lang="fr-FR" dirty="0" smtClean="0"/>
              <a:t>SAFPT -Formation des représentants syndicaux - 2022</a:t>
            </a:r>
            <a:endParaRPr lang="fr-FR" dirty="0"/>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54</a:t>
            </a:fld>
            <a:endParaRPr lang="fr-FR"/>
          </a:p>
        </p:txBody>
      </p:sp>
    </p:spTree>
    <p:extLst>
      <p:ext uri="{BB962C8B-B14F-4D97-AF65-F5344CB8AC3E}">
        <p14:creationId xmlns="" xmlns:p14="http://schemas.microsoft.com/office/powerpoint/2010/main" val="211089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noChangeAspect="1"/>
          </p:cNvPicPr>
          <p:nvPr>
            <p:ph idx="1"/>
          </p:nvPr>
        </p:nvPicPr>
        <p:blipFill rotWithShape="1">
          <a:blip r:embed="rId2"/>
          <a:srcRect l="32072" t="17751" r="31654" b="9198"/>
          <a:stretch/>
        </p:blipFill>
        <p:spPr>
          <a:xfrm>
            <a:off x="3737428" y="510593"/>
            <a:ext cx="4644572" cy="5845757"/>
          </a:xfrm>
          <a:prstGeom prst="rect">
            <a:avLst/>
          </a:prstGeom>
        </p:spPr>
      </p:pic>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6</a:t>
            </a:fld>
            <a:endParaRPr lang="fr-FR"/>
          </a:p>
        </p:txBody>
      </p:sp>
    </p:spTree>
    <p:extLst>
      <p:ext uri="{BB962C8B-B14F-4D97-AF65-F5344CB8AC3E}">
        <p14:creationId xmlns="" xmlns:p14="http://schemas.microsoft.com/office/powerpoint/2010/main" val="779979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178DE88-3DEF-4FFD-94CB-EB0F5D42FCE8}"/>
              </a:ext>
            </a:extLst>
          </p:cNvPr>
          <p:cNvSpPr>
            <a:spLocks noGrp="1"/>
          </p:cNvSpPr>
          <p:nvPr>
            <p:ph type="title"/>
          </p:nvPr>
        </p:nvSpPr>
        <p:spPr/>
        <p:txBody>
          <a:bodyPr/>
          <a:lstStyle/>
          <a:p>
            <a:r>
              <a:rPr lang="fr-FR" b="1" dirty="0">
                <a:solidFill>
                  <a:schemeClr val="accent1">
                    <a:lumMod val="75000"/>
                  </a:schemeClr>
                </a:solidFill>
              </a:rPr>
              <a:t>Bilan des actions menées</a:t>
            </a:r>
          </a:p>
        </p:txBody>
      </p:sp>
      <p:sp>
        <p:nvSpPr>
          <p:cNvPr id="3" name="Espace réservé du contenu 2">
            <a:extLst>
              <a:ext uri="{FF2B5EF4-FFF2-40B4-BE49-F238E27FC236}">
                <a16:creationId xmlns="" xmlns:a16="http://schemas.microsoft.com/office/drawing/2014/main" id="{8C127B3C-DAB9-47A7-A96A-462880A177FB}"/>
              </a:ext>
            </a:extLst>
          </p:cNvPr>
          <p:cNvSpPr>
            <a:spLocks noGrp="1"/>
          </p:cNvSpPr>
          <p:nvPr>
            <p:ph idx="1"/>
          </p:nvPr>
        </p:nvSpPr>
        <p:spPr>
          <a:xfrm>
            <a:off x="838200" y="1690688"/>
            <a:ext cx="10515600" cy="4351338"/>
          </a:xfrm>
        </p:spPr>
        <p:txBody>
          <a:bodyPr>
            <a:normAutofit fontScale="92500"/>
          </a:bodyPr>
          <a:lstStyle/>
          <a:p>
            <a:r>
              <a:rPr lang="fr-FR" dirty="0" smtClean="0"/>
              <a:t>Communication : </a:t>
            </a:r>
          </a:p>
          <a:p>
            <a:pPr lvl="1"/>
            <a:r>
              <a:rPr lang="fr-FR" dirty="0" smtClean="0"/>
              <a:t>Transmission du journal bimensuel</a:t>
            </a:r>
          </a:p>
          <a:p>
            <a:pPr lvl="1"/>
            <a:r>
              <a:rPr lang="fr-FR" dirty="0" smtClean="0"/>
              <a:t>Transmission aux agents tous les lundis de la note d’info juridique</a:t>
            </a:r>
          </a:p>
          <a:p>
            <a:r>
              <a:rPr lang="fr-FR" dirty="0" smtClean="0"/>
              <a:t>Développement du SAFPT</a:t>
            </a:r>
          </a:p>
          <a:p>
            <a:pPr lvl="1"/>
            <a:r>
              <a:rPr lang="fr-FR" dirty="0" smtClean="0"/>
              <a:t>Création des sections locales, départementales, interdépartementales,  régionales</a:t>
            </a:r>
          </a:p>
          <a:p>
            <a:pPr lvl="1"/>
            <a:r>
              <a:rPr lang="fr-FR" dirty="0" smtClean="0"/>
              <a:t>Conseil et accompagnement des agents au cas par cas</a:t>
            </a:r>
          </a:p>
          <a:p>
            <a:r>
              <a:rPr lang="fr-FR" dirty="0" smtClean="0"/>
              <a:t>Participation aux instances paritaires</a:t>
            </a:r>
          </a:p>
          <a:p>
            <a:r>
              <a:rPr lang="fr-FR" dirty="0" smtClean="0"/>
              <a:t>Participation dans les commissions de réforme </a:t>
            </a:r>
          </a:p>
          <a:p>
            <a:r>
              <a:rPr lang="fr-FR" dirty="0" smtClean="0"/>
              <a:t>Participation et accompagnement des agents dans les conseils de discipline</a:t>
            </a:r>
          </a:p>
          <a:p>
            <a:r>
              <a:rPr lang="fr-FR" dirty="0" smtClean="0"/>
              <a:t>Aide juridique…</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7</a:t>
            </a:fld>
            <a:endParaRPr lang="fr-FR"/>
          </a:p>
        </p:txBody>
      </p:sp>
    </p:spTree>
    <p:extLst>
      <p:ext uri="{BB962C8B-B14F-4D97-AF65-F5344CB8AC3E}">
        <p14:creationId xmlns="" xmlns:p14="http://schemas.microsoft.com/office/powerpoint/2010/main" val="3516221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178DE88-3DEF-4FFD-94CB-EB0F5D42FCE8}"/>
              </a:ext>
            </a:extLst>
          </p:cNvPr>
          <p:cNvSpPr>
            <a:spLocks noGrp="1"/>
          </p:cNvSpPr>
          <p:nvPr>
            <p:ph type="title"/>
          </p:nvPr>
        </p:nvSpPr>
        <p:spPr/>
        <p:txBody>
          <a:bodyPr/>
          <a:lstStyle/>
          <a:p>
            <a:r>
              <a:rPr lang="fr-FR" b="1" dirty="0" smtClean="0">
                <a:solidFill>
                  <a:schemeClr val="accent1">
                    <a:lumMod val="75000"/>
                  </a:schemeClr>
                </a:solidFill>
              </a:rPr>
              <a:t>Les revendications</a:t>
            </a:r>
            <a:endParaRPr lang="fr-FR" b="1" dirty="0">
              <a:solidFill>
                <a:schemeClr val="accent1">
                  <a:lumMod val="75000"/>
                </a:schemeClr>
              </a:solidFill>
            </a:endParaRPr>
          </a:p>
        </p:txBody>
      </p:sp>
      <p:sp>
        <p:nvSpPr>
          <p:cNvPr id="3" name="Espace réservé du contenu 2">
            <a:extLst>
              <a:ext uri="{FF2B5EF4-FFF2-40B4-BE49-F238E27FC236}">
                <a16:creationId xmlns="" xmlns:a16="http://schemas.microsoft.com/office/drawing/2014/main" id="{8C127B3C-DAB9-47A7-A96A-462880A177FB}"/>
              </a:ext>
            </a:extLst>
          </p:cNvPr>
          <p:cNvSpPr>
            <a:spLocks noGrp="1"/>
          </p:cNvSpPr>
          <p:nvPr>
            <p:ph idx="1"/>
          </p:nvPr>
        </p:nvSpPr>
        <p:spPr>
          <a:xfrm>
            <a:off x="838200" y="1494971"/>
            <a:ext cx="10515600" cy="4681992"/>
          </a:xfrm>
        </p:spPr>
        <p:txBody>
          <a:bodyPr>
            <a:normAutofit fontScale="85000" lnSpcReduction="20000"/>
          </a:bodyPr>
          <a:lstStyle/>
          <a:p>
            <a:pPr marL="0" indent="0">
              <a:buNone/>
            </a:pPr>
            <a:r>
              <a:rPr lang="fr-FR" dirty="0" smtClean="0"/>
              <a:t>Nos revendications se concentrent sur la fonction publique territoriale et sont centrées sur : </a:t>
            </a:r>
          </a:p>
          <a:p>
            <a:r>
              <a:rPr lang="fr-FR" dirty="0" smtClean="0"/>
              <a:t>La détérioration des conditions de travail</a:t>
            </a:r>
          </a:p>
          <a:p>
            <a:r>
              <a:rPr lang="fr-FR" dirty="0" smtClean="0"/>
              <a:t>Les recours croissants aux délégations de services publics</a:t>
            </a:r>
          </a:p>
          <a:p>
            <a:r>
              <a:rPr lang="fr-FR" dirty="0" smtClean="0"/>
              <a:t>L’accentuation d’une rémunération  «au mérite»</a:t>
            </a:r>
          </a:p>
          <a:p>
            <a:r>
              <a:rPr lang="fr-FR" dirty="0" smtClean="0"/>
              <a:t>La dépréciation des instances représentatives des personnels</a:t>
            </a:r>
          </a:p>
          <a:p>
            <a:r>
              <a:rPr lang="fr-FR" dirty="0" smtClean="0"/>
              <a:t>L’encouragement au recrutement contractuel</a:t>
            </a:r>
          </a:p>
          <a:p>
            <a:r>
              <a:rPr lang="fr-FR" dirty="0" smtClean="0"/>
              <a:t>La détérioration de la qualité de vie au travail</a:t>
            </a:r>
          </a:p>
          <a:p>
            <a:r>
              <a:rPr lang="fr-FR" dirty="0" smtClean="0"/>
              <a:t>La revalorisation des grilles indiciaires</a:t>
            </a:r>
          </a:p>
          <a:p>
            <a:r>
              <a:rPr lang="fr-FR" dirty="0" smtClean="0"/>
              <a:t>Le gel du point d’indice</a:t>
            </a:r>
          </a:p>
          <a:p>
            <a:r>
              <a:rPr lang="fr-FR" dirty="0" smtClean="0"/>
              <a:t>L’abandon de la  réforme des retraites tel qu’elle est présentée aujourd’hui</a:t>
            </a:r>
          </a:p>
          <a:p>
            <a:r>
              <a:rPr lang="fr-FR" dirty="0" smtClean="0"/>
              <a:t>….</a:t>
            </a:r>
          </a:p>
          <a:p>
            <a:endParaRPr lang="fr-FR" dirty="0" smtClean="0"/>
          </a:p>
          <a:p>
            <a:pPr marL="0" indent="0">
              <a:buNone/>
            </a:pPr>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8</a:t>
            </a:fld>
            <a:endParaRPr lang="fr-FR"/>
          </a:p>
        </p:txBody>
      </p:sp>
    </p:spTree>
    <p:extLst>
      <p:ext uri="{BB962C8B-B14F-4D97-AF65-F5344CB8AC3E}">
        <p14:creationId xmlns="" xmlns:p14="http://schemas.microsoft.com/office/powerpoint/2010/main" val="4204633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0046AEC-65AF-47F8-B936-8AB11CF30981}"/>
              </a:ext>
            </a:extLst>
          </p:cNvPr>
          <p:cNvSpPr>
            <a:spLocks noGrp="1"/>
          </p:cNvSpPr>
          <p:nvPr>
            <p:ph type="title"/>
          </p:nvPr>
        </p:nvSpPr>
        <p:spPr/>
        <p:txBody>
          <a:bodyPr/>
          <a:lstStyle/>
          <a:p>
            <a:r>
              <a:rPr lang="fr-FR" b="1" dirty="0">
                <a:solidFill>
                  <a:schemeClr val="accent1">
                    <a:lumMod val="75000"/>
                  </a:schemeClr>
                </a:solidFill>
              </a:rPr>
              <a:t>Rôle et responsabilité de la section et de ses représentants</a:t>
            </a:r>
          </a:p>
        </p:txBody>
      </p:sp>
      <p:sp>
        <p:nvSpPr>
          <p:cNvPr id="3" name="Espace réservé du contenu 2">
            <a:extLst>
              <a:ext uri="{FF2B5EF4-FFF2-40B4-BE49-F238E27FC236}">
                <a16:creationId xmlns="" xmlns:a16="http://schemas.microsoft.com/office/drawing/2014/main" id="{6A71E3F3-D82B-48CC-B44F-4B80E3BE4615}"/>
              </a:ext>
            </a:extLst>
          </p:cNvPr>
          <p:cNvSpPr>
            <a:spLocks noGrp="1"/>
          </p:cNvSpPr>
          <p:nvPr>
            <p:ph idx="1"/>
          </p:nvPr>
        </p:nvSpPr>
        <p:spPr/>
        <p:txBody>
          <a:bodyPr>
            <a:normAutofit fontScale="92500" lnSpcReduction="20000"/>
          </a:bodyPr>
          <a:lstStyle/>
          <a:p>
            <a:pPr marL="0" indent="0">
              <a:buNone/>
            </a:pPr>
            <a:r>
              <a:rPr lang="fr-FR" b="1" dirty="0">
                <a:solidFill>
                  <a:schemeClr val="accent2">
                    <a:lumMod val="75000"/>
                  </a:schemeClr>
                </a:solidFill>
              </a:rPr>
              <a:t>Le Bureau </a:t>
            </a:r>
            <a:r>
              <a:rPr lang="fr-FR" sz="3200" b="1" dirty="0"/>
              <a:t>: </a:t>
            </a:r>
          </a:p>
          <a:p>
            <a:pPr marL="0" indent="0">
              <a:buNone/>
            </a:pPr>
            <a:endParaRPr lang="fr-FR" b="1" dirty="0">
              <a:latin typeface="Arial" panose="020B0604020202020204" pitchFamily="34" charset="0"/>
              <a:cs typeface="Arial" panose="020B0604020202020204" pitchFamily="34" charset="0"/>
            </a:endParaRPr>
          </a:p>
          <a:p>
            <a:pPr marL="361950" marR="315595" indent="-133350" algn="just">
              <a:lnSpc>
                <a:spcPct val="100000"/>
              </a:lnSpc>
              <a:spcBef>
                <a:spcPts val="0"/>
              </a:spcBef>
            </a:pPr>
            <a:r>
              <a:rPr lang="fr-FR" sz="1800" dirty="0" smtClean="0">
                <a:latin typeface="Arial" panose="020B0604020202020204" pitchFamily="34" charset="0"/>
                <a:ea typeface="Times New Roman" panose="02020603050405020304" pitchFamily="18" charset="0"/>
                <a:cs typeface="Arial" panose="020B0604020202020204" pitchFamily="34" charset="0"/>
              </a:rPr>
              <a:t>Il doit </a:t>
            </a:r>
            <a:r>
              <a:rPr lang="fr-FR" sz="1800" dirty="0">
                <a:latin typeface="Arial" panose="020B0604020202020204" pitchFamily="34" charset="0"/>
                <a:ea typeface="Times New Roman" panose="02020603050405020304" pitchFamily="18" charset="0"/>
                <a:cs typeface="Arial" panose="020B0604020202020204" pitchFamily="34" charset="0"/>
              </a:rPr>
              <a:t>se réunir au moins une fois par trimestre, sur convocation du Secrétaire Général et chaque fois que des événements nécessitent la prise de positions syndicales</a:t>
            </a:r>
          </a:p>
          <a:p>
            <a:pPr marL="361950" marR="315595" indent="-133350" algn="just">
              <a:lnSpc>
                <a:spcPct val="100000"/>
              </a:lnSpc>
              <a:spcBef>
                <a:spcPts val="0"/>
              </a:spcBef>
            </a:pPr>
            <a:endParaRPr lang="fr-FR" sz="1800" dirty="0">
              <a:latin typeface="Arial" panose="020B0604020202020204" pitchFamily="34" charset="0"/>
              <a:ea typeface="Times New Roman" panose="02020603050405020304" pitchFamily="18" charset="0"/>
              <a:cs typeface="Arial" panose="020B0604020202020204" pitchFamily="34" charset="0"/>
            </a:endParaRPr>
          </a:p>
          <a:p>
            <a:pPr marL="361950" marR="315595" indent="-133350" algn="just">
              <a:lnSpc>
                <a:spcPct val="100000"/>
              </a:lnSpc>
              <a:spcBef>
                <a:spcPts val="0"/>
              </a:spcBef>
            </a:pPr>
            <a:r>
              <a:rPr lang="fr-FR" sz="1800" dirty="0">
                <a:latin typeface="Arial" panose="020B0604020202020204" pitchFamily="34" charset="0"/>
                <a:ea typeface="Times New Roman" panose="02020603050405020304" pitchFamily="18" charset="0"/>
                <a:cs typeface="Arial" panose="020B0604020202020204" pitchFamily="34" charset="0"/>
              </a:rPr>
              <a:t>La convocation doit impérativement parvenir aux intéressés au moins 15 jours avant la date prévue de la réunion,</a:t>
            </a:r>
          </a:p>
          <a:p>
            <a:pPr marL="361950" marR="315595" indent="-133350" algn="just">
              <a:lnSpc>
                <a:spcPct val="100000"/>
              </a:lnSpc>
              <a:spcBef>
                <a:spcPts val="0"/>
              </a:spcBef>
            </a:pPr>
            <a:endParaRPr lang="fr-FR" sz="1800" dirty="0">
              <a:latin typeface="Arial" panose="020B0604020202020204" pitchFamily="34" charset="0"/>
              <a:ea typeface="Times New Roman" panose="02020603050405020304" pitchFamily="18" charset="0"/>
              <a:cs typeface="Arial" panose="020B0604020202020204" pitchFamily="34" charset="0"/>
            </a:endParaRPr>
          </a:p>
          <a:p>
            <a:pPr marL="361950" marR="315595" indent="-133350" algn="just">
              <a:lnSpc>
                <a:spcPct val="100000"/>
              </a:lnSpc>
              <a:spcBef>
                <a:spcPts val="0"/>
              </a:spcBef>
            </a:pPr>
            <a:r>
              <a:rPr lang="fr-FR" sz="1800" dirty="0">
                <a:latin typeface="Arial" panose="020B0604020202020204" pitchFamily="34" charset="0"/>
                <a:ea typeface="Times New Roman" panose="02020603050405020304" pitchFamily="18" charset="0"/>
                <a:cs typeface="Arial" panose="020B0604020202020204" pitchFamily="34" charset="0"/>
              </a:rPr>
              <a:t>Les décisions du Bureau ne seront applicables que si elles ont été prises à la majorité des membres présents, sachant que pour être validées, au moins un tiers des membres du bureau devra être présent ou représenté.</a:t>
            </a:r>
          </a:p>
          <a:p>
            <a:pPr marR="315595" indent="0" algn="just">
              <a:lnSpc>
                <a:spcPct val="100000"/>
              </a:lnSpc>
              <a:spcBef>
                <a:spcPts val="0"/>
              </a:spcBef>
              <a:buNone/>
            </a:pPr>
            <a:endParaRPr lang="fr-FR" sz="1800" dirty="0">
              <a:latin typeface="Arial" panose="020B0604020202020204" pitchFamily="34" charset="0"/>
              <a:ea typeface="Times New Roman" panose="02020603050405020304" pitchFamily="18" charset="0"/>
              <a:cs typeface="Arial" panose="020B0604020202020204" pitchFamily="34" charset="0"/>
            </a:endParaRPr>
          </a:p>
          <a:p>
            <a:pPr marL="361950" marR="315595" indent="-133350" algn="just">
              <a:lnSpc>
                <a:spcPct val="100000"/>
              </a:lnSpc>
              <a:spcBef>
                <a:spcPts val="0"/>
              </a:spcBef>
            </a:pPr>
            <a:r>
              <a:rPr lang="fr-FR" sz="1800" dirty="0">
                <a:latin typeface="Arial" panose="020B0604020202020204" pitchFamily="34" charset="0"/>
                <a:ea typeface="Times New Roman" panose="02020603050405020304" pitchFamily="18" charset="0"/>
                <a:cs typeface="Arial" panose="020B0604020202020204" pitchFamily="34" charset="0"/>
              </a:rPr>
              <a:t>Tout avis, correspondance, décision émanant d'un membre du Bureau, n'engagera la responsabilité dudit Bureau qu'après décision ou ratification de celui-ci à la majorité prévue à l’alinéa </a:t>
            </a:r>
            <a:r>
              <a:rPr lang="fr-FR" sz="1800" dirty="0" smtClean="0">
                <a:latin typeface="Arial" panose="020B0604020202020204" pitchFamily="34" charset="0"/>
                <a:ea typeface="Times New Roman" panose="02020603050405020304" pitchFamily="18" charset="0"/>
                <a:cs typeface="Arial" panose="020B0604020202020204" pitchFamily="34" charset="0"/>
              </a:rPr>
              <a:t>ci-dessus</a:t>
            </a:r>
            <a:r>
              <a:rPr lang="fr-FR" sz="1600" dirty="0" smtClean="0">
                <a:latin typeface="Arial" panose="020B0604020202020204" pitchFamily="34" charset="0"/>
                <a:ea typeface="Times New Roman" panose="02020603050405020304" pitchFamily="18" charset="0"/>
                <a:cs typeface="Arial" panose="020B0604020202020204" pitchFamily="34" charset="0"/>
              </a:rPr>
              <a:t>.</a:t>
            </a:r>
          </a:p>
          <a:p>
            <a:pPr marL="361950" marR="315595" indent="-133350" algn="just">
              <a:lnSpc>
                <a:spcPct val="100000"/>
              </a:lnSpc>
              <a:spcBef>
                <a:spcPts val="0"/>
              </a:spcBef>
            </a:pPr>
            <a:endParaRPr lang="fr-FR" sz="1600" dirty="0">
              <a:latin typeface="Arial" panose="020B0604020202020204" pitchFamily="34" charset="0"/>
              <a:ea typeface="Times New Roman" panose="02020603050405020304" pitchFamily="18" charset="0"/>
              <a:cs typeface="Arial" panose="020B0604020202020204" pitchFamily="34" charset="0"/>
            </a:endParaRPr>
          </a:p>
          <a:p>
            <a:pPr marL="361950" marR="315595" indent="-133350" algn="just">
              <a:lnSpc>
                <a:spcPct val="100000"/>
              </a:lnSpc>
              <a:spcBef>
                <a:spcPts val="0"/>
              </a:spcBef>
            </a:pPr>
            <a:r>
              <a:rPr lang="fr-FR" sz="1600" dirty="0">
                <a:latin typeface="Arial" panose="020B0604020202020204" pitchFamily="34" charset="0"/>
                <a:ea typeface="Times New Roman" panose="02020603050405020304" pitchFamily="18" charset="0"/>
                <a:cs typeface="Arial" panose="020B0604020202020204" pitchFamily="34" charset="0"/>
              </a:rPr>
              <a:t>T</a:t>
            </a:r>
            <a:r>
              <a:rPr lang="fr-FR" sz="1800" dirty="0" smtClean="0">
                <a:latin typeface="Arial" panose="020B0604020202020204" pitchFamily="34" charset="0"/>
                <a:ea typeface="Times New Roman" panose="02020603050405020304" pitchFamily="18" charset="0"/>
                <a:cs typeface="Arial" panose="020B0604020202020204" pitchFamily="34" charset="0"/>
              </a:rPr>
              <a:t>oute </a:t>
            </a:r>
            <a:r>
              <a:rPr lang="fr-FR" sz="1800" dirty="0">
                <a:latin typeface="Arial" panose="020B0604020202020204" pitchFamily="34" charset="0"/>
                <a:ea typeface="Times New Roman" panose="02020603050405020304" pitchFamily="18" charset="0"/>
                <a:cs typeface="Arial" panose="020B0604020202020204" pitchFamily="34" charset="0"/>
              </a:rPr>
              <a:t>décision susceptible d'être prise par le Bureau de nature à engager le syndicat vis-à-vis de ces groupements ou à porter atteinte à la neutralité de celui-ci devra, pour être définitive, avoir été soumise et ratifiée par les instances nationales du Syndicat Autonome de la F.P.T., via l’Union Départementale lorsque celle-ci est constituée sinon par le bureau national</a:t>
            </a:r>
            <a:r>
              <a:rPr lang="fr-FR" sz="1600" dirty="0">
                <a:latin typeface="Arial" panose="020B0604020202020204" pitchFamily="34" charset="0"/>
                <a:ea typeface="Times New Roman" panose="02020603050405020304" pitchFamily="18" charset="0"/>
                <a:cs typeface="Arial" panose="020B0604020202020204" pitchFamily="34" charset="0"/>
              </a:rPr>
              <a:t>.</a:t>
            </a:r>
          </a:p>
          <a:p>
            <a:pPr marL="361950" marR="315595" indent="-133350" algn="just">
              <a:lnSpc>
                <a:spcPts val="1295"/>
              </a:lnSpc>
              <a:spcBef>
                <a:spcPts val="0"/>
              </a:spcBef>
            </a:pPr>
            <a:endParaRPr lang="fr-FR" sz="1400" dirty="0">
              <a:latin typeface="Times New Roman" panose="02020603050405020304" pitchFamily="18" charset="0"/>
              <a:ea typeface="Times New Roman" panose="02020603050405020304" pitchFamily="18" charset="0"/>
            </a:endParaRPr>
          </a:p>
          <a:p>
            <a:pPr marL="0" indent="0">
              <a:spcBef>
                <a:spcPts val="0"/>
              </a:spcBef>
              <a:buNone/>
            </a:pPr>
            <a:endParaRPr lang="fr-FR" dirty="0"/>
          </a:p>
        </p:txBody>
      </p:sp>
      <p:sp>
        <p:nvSpPr>
          <p:cNvPr id="4" name="Espace réservé du pied de page 3"/>
          <p:cNvSpPr>
            <a:spLocks noGrp="1"/>
          </p:cNvSpPr>
          <p:nvPr>
            <p:ph type="ftr" sz="quarter" idx="11"/>
          </p:nvPr>
        </p:nvSpPr>
        <p:spPr/>
        <p:txBody>
          <a:bodyPr/>
          <a:lstStyle/>
          <a:p>
            <a:r>
              <a:rPr lang="fr-FR" smtClean="0"/>
              <a:t>SAFPT -Formation des représentants syndicaux - 2021</a:t>
            </a:r>
            <a:endParaRPr lang="fr-FR"/>
          </a:p>
        </p:txBody>
      </p:sp>
      <p:sp>
        <p:nvSpPr>
          <p:cNvPr id="5" name="Espace réservé du numéro de diapositive 4"/>
          <p:cNvSpPr>
            <a:spLocks noGrp="1"/>
          </p:cNvSpPr>
          <p:nvPr>
            <p:ph type="sldNum" sz="quarter" idx="12"/>
          </p:nvPr>
        </p:nvSpPr>
        <p:spPr/>
        <p:txBody>
          <a:bodyPr/>
          <a:lstStyle/>
          <a:p>
            <a:fld id="{B5E892E2-E4AD-430F-992B-2A9C5C226132}" type="slidenum">
              <a:rPr lang="fr-FR" smtClean="0"/>
              <a:pPr/>
              <a:t>9</a:t>
            </a:fld>
            <a:endParaRPr lang="fr-FR"/>
          </a:p>
        </p:txBody>
      </p:sp>
    </p:spTree>
    <p:extLst>
      <p:ext uri="{BB962C8B-B14F-4D97-AF65-F5344CB8AC3E}">
        <p14:creationId xmlns="" xmlns:p14="http://schemas.microsoft.com/office/powerpoint/2010/main" val="3317964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Glacé">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3559</TotalTime>
  <Words>5276</Words>
  <Application>Microsoft Office PowerPoint</Application>
  <PresentationFormat>Personnalisé</PresentationFormat>
  <Paragraphs>523</Paragraphs>
  <Slides>54</Slides>
  <Notes>4</Notes>
  <HiddenSlides>0</HiddenSlides>
  <MMClips>0</MMClips>
  <ScaleCrop>false</ScaleCrop>
  <HeadingPairs>
    <vt:vector size="4" baseType="variant">
      <vt:variant>
        <vt:lpstr>Thème</vt:lpstr>
      </vt:variant>
      <vt:variant>
        <vt:i4>1</vt:i4>
      </vt:variant>
      <vt:variant>
        <vt:lpstr>Titres des diapositives</vt:lpstr>
      </vt:variant>
      <vt:variant>
        <vt:i4>54</vt:i4>
      </vt:variant>
    </vt:vector>
  </HeadingPairs>
  <TitlesOfParts>
    <vt:vector size="55" baseType="lpstr">
      <vt:lpstr>Thème Office</vt:lpstr>
      <vt:lpstr>Diapositive 1</vt:lpstr>
      <vt:lpstr>Historique : </vt:lpstr>
      <vt:lpstr>L’objectif du SAFPT</vt:lpstr>
      <vt:lpstr>Philosophie</vt:lpstr>
      <vt:lpstr>Bilan des actions menées</vt:lpstr>
      <vt:lpstr>Diapositive 6</vt:lpstr>
      <vt:lpstr>Bilan des actions menées</vt:lpstr>
      <vt:lpstr>Les revendications</vt:lpstr>
      <vt:lpstr>Rôle et responsabilité de la section et de ses représentants</vt:lpstr>
      <vt:lpstr>Rôle et responsabilité de la section et de ses représentants</vt:lpstr>
      <vt:lpstr>Rôle et responsabilité de la section et de ses représentants</vt:lpstr>
      <vt:lpstr>Rôle et responsabilité de la section et de ses représentants</vt:lpstr>
      <vt:lpstr>Les Assemblées Générales</vt:lpstr>
      <vt:lpstr>Les relations avec les élus - DGS -RH - Personne référente de la collectivité</vt:lpstr>
      <vt:lpstr>Les outils à disposition des secrétaires de section et leur utilisation</vt:lpstr>
      <vt:lpstr>La liberté syndicale (rappel)</vt:lpstr>
      <vt:lpstr>Conditions d'exercice Loi n° 84-53 du 26 janvier 1984 modifiée, et ses articles 100 et 57-7°, Décret n° 85-397 du 3 avril 1985 modifié relatif à l'exercice du droit syndical dans la fonction publique territoriale </vt:lpstr>
      <vt:lpstr>Conditions d'exercice Loi n° 84-53 du 26 janvier 1984 modifiée, et ses articles 100 et 57-7°, Décret n° 85-397 du 3 avril 1985 modifié relatif à l'exercice du droit syndical dans la fonction publique territoriale </vt:lpstr>
      <vt:lpstr>Conditions d'exercice Loi n° 84-53 du 26 janvier 1984 modifiée, et ses articles 100 et 57-7°, Décret n° 85-397 du 3 avril 1985 modifié relatif à l'exercice du droit syndical dans la fonction publique territoriale </vt:lpstr>
      <vt:lpstr>Conditions d'exercice Loi n° 84-53 du 26 janvier 1984 modifiée, et ses articles 100 et 57-7°, Décret n° 85-397 du 3 avril 1985 modifié relatif à l'exercice du droit syndical dans la fonction publique territoriale </vt:lpstr>
      <vt:lpstr>Conditions d'exercice Loi n° 84-53 du 26 janvier 1984 modifiée, et ses articles 100 et 57-7°, Décret n° 85-397 du 3 avril 1985 modifié relatif à l'exercice du droit syndical dans la fonction publique territoriale </vt:lpstr>
      <vt:lpstr>Conditions d'exercice Loi n° 84-53 du 26 janvier 1984 modifiée, et ses articles 100 et 57-7°, Décret n° 85-397 du 3 avril 1985 modifié relatif à l'exercice du droit syndical dans la fonction publique territoriale </vt:lpstr>
      <vt:lpstr>Conditions d'exercice Loi n° 84-53 du 26 janvier 1984 modifiée, et ses articles 100 et 57-7°, Décret n° 85-397 du 3 avril 1985 modifié relatif à l'exercice du droit syndical dans la fonction publique territoriale </vt:lpstr>
      <vt:lpstr>Conditions d'exercice Loi n° 84-53 du 26 janvier 1984 modifiée, et ses articles 100 et 57-7°, Décret n° 85-397 du 3 avril 1985 modifié relatif à l'exercice du droit syndical dans la fonction publique territoriale </vt:lpstr>
      <vt:lpstr>Situation des représentants syndicaux</vt:lpstr>
      <vt:lpstr>Situation des représentants syndicaux</vt:lpstr>
      <vt:lpstr>Situation des représentants syndicaux</vt:lpstr>
      <vt:lpstr>Situation des représentants syndicaux</vt:lpstr>
      <vt:lpstr>Situation des représentants syndicaux</vt:lpstr>
      <vt:lpstr>Situation des représentants syndicaux</vt:lpstr>
      <vt:lpstr>Diapositive 31</vt:lpstr>
      <vt:lpstr>Situation des représentants syndicaux</vt:lpstr>
      <vt:lpstr>Situation des représentants syndicaux</vt:lpstr>
      <vt:lpstr>La CADA</vt:lpstr>
      <vt:lpstr>La Commission Administrative Paritaire</vt:lpstr>
      <vt:lpstr>Le Comité Technique</vt:lpstr>
      <vt:lpstr>Le Comité Technique</vt:lpstr>
      <vt:lpstr>Le Comité Technique</vt:lpstr>
      <vt:lpstr>Le Comité Technique</vt:lpstr>
      <vt:lpstr>Le Comité Hygiène de Sécurité et des Conditions de travail</vt:lpstr>
      <vt:lpstr>Le Comité Hygiène de Sécurité et des Conditions de travail</vt:lpstr>
      <vt:lpstr>Le Comité Hygiène de Sécurité et des Conditions de travail</vt:lpstr>
      <vt:lpstr>Le Comité Hygiène de Sécurité et des Conditions de travail</vt:lpstr>
      <vt:lpstr>Le Comité Hygiène de Sécurité et des Conditions de travail</vt:lpstr>
      <vt:lpstr>Diapositive 45</vt:lpstr>
      <vt:lpstr>Le Comité Hygiène de Sécurité et des Conditions de travail</vt:lpstr>
      <vt:lpstr>Le Comité Social Territorial (CST)</vt:lpstr>
      <vt:lpstr>Le Comité Social Territorial (CST)</vt:lpstr>
      <vt:lpstr>Les Lignes Directrices de Gestion</vt:lpstr>
      <vt:lpstr>Les Lignes Directrices de Gestion</vt:lpstr>
      <vt:lpstr>Les Lignes Directrices de Gestion</vt:lpstr>
      <vt:lpstr>Les élections professionnelles</vt:lpstr>
      <vt:lpstr>Les élections professionnelles</vt:lpstr>
      <vt:lpstr>Les élections professionnelles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Eric TREMEREL</dc:creator>
  <cp:lastModifiedBy>CAMILIERI</cp:lastModifiedBy>
  <cp:revision>74</cp:revision>
  <dcterms:created xsi:type="dcterms:W3CDTF">2021-08-04T12:27:18Z</dcterms:created>
  <dcterms:modified xsi:type="dcterms:W3CDTF">2022-03-23T19:06:50Z</dcterms:modified>
</cp:coreProperties>
</file>