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56" r:id="rId2"/>
    <p:sldId id="258" r:id="rId3"/>
    <p:sldId id="257"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85" d="100"/>
          <a:sy n="85" d="100"/>
        </p:scale>
        <p:origin x="3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96769F-DD87-435A-AEA3-D756ECC488E8}" type="datetimeFigureOut">
              <a:rPr lang="fr-FR" smtClean="0"/>
              <a:t>30/05/2022</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08A10BE-D58B-427F-BD35-07320379C65F}" type="slidenum">
              <a:rPr lang="fr-FR" smtClean="0"/>
              <a:t>‹N°›</a:t>
            </a:fld>
            <a:endParaRPr lang="fr-FR"/>
          </a:p>
        </p:txBody>
      </p:sp>
    </p:spTree>
    <p:extLst>
      <p:ext uri="{BB962C8B-B14F-4D97-AF65-F5344CB8AC3E}">
        <p14:creationId xmlns:p14="http://schemas.microsoft.com/office/powerpoint/2010/main" val="248880088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55CDD9-19D2-457D-926A-BEF3C88CEBA0}" type="datetimeFigureOut">
              <a:rPr lang="fr-FR" smtClean="0"/>
              <a:t>30/05/2022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868F6D-E780-4DD4-AC1E-90DAF7249074}" type="slidenum">
              <a:rPr lang="fr-FR" smtClean="0"/>
              <a:t>‹N°›</a:t>
            </a:fld>
            <a:endParaRPr lang="fr-FR"/>
          </a:p>
        </p:txBody>
      </p:sp>
    </p:spTree>
    <p:extLst>
      <p:ext uri="{BB962C8B-B14F-4D97-AF65-F5344CB8AC3E}">
        <p14:creationId xmlns:p14="http://schemas.microsoft.com/office/powerpoint/2010/main" val="293138975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868F6D-E780-4DD4-AC1E-90DAF7249074}" type="slidenum">
              <a:rPr lang="fr-FR" smtClean="0"/>
              <a:t>1</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305797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02FBB676-ABB0-4FED-B150-74F9801514EF}" type="datetime1">
              <a:rPr lang="fr-FR" smtClean="0"/>
              <a:t>30/05/2022</a:t>
            </a:fld>
            <a:endParaRPr lang="fr-FR"/>
          </a:p>
        </p:txBody>
      </p:sp>
      <p:sp>
        <p:nvSpPr>
          <p:cNvPr id="5" name="Espace réservé du pied de page 4"/>
          <p:cNvSpPr>
            <a:spLocks noGrp="1"/>
          </p:cNvSpPr>
          <p:nvPr>
            <p:ph type="ftr" sz="quarter" idx="11"/>
          </p:nvPr>
        </p:nvSpPr>
        <p:spPr/>
        <p:txBody>
          <a:bodyPr/>
          <a:lstStyle/>
          <a:p>
            <a:r>
              <a:rPr lang="fr-FR"/>
              <a:t>SAFPT 2022</a:t>
            </a:r>
          </a:p>
        </p:txBody>
      </p:sp>
      <p:sp>
        <p:nvSpPr>
          <p:cNvPr id="6" name="Espace réservé du numéro de diapositive 5"/>
          <p:cNvSpPr>
            <a:spLocks noGrp="1"/>
          </p:cNvSpPr>
          <p:nvPr>
            <p:ph type="sldNum" sz="quarter" idx="12"/>
          </p:nvPr>
        </p:nvSpPr>
        <p:spPr/>
        <p:txBody>
          <a:bodyPr/>
          <a:lstStyle/>
          <a:p>
            <a:fld id="{3BE917F5-6AC5-46F8-A4E4-6CB9B14D0A7C}" type="slidenum">
              <a:rPr lang="fr-FR" smtClean="0"/>
              <a:t>‹N°›</a:t>
            </a:fld>
            <a:endParaRPr lang="fr-FR"/>
          </a:p>
        </p:txBody>
      </p:sp>
    </p:spTree>
    <p:extLst>
      <p:ext uri="{BB962C8B-B14F-4D97-AF65-F5344CB8AC3E}">
        <p14:creationId xmlns:p14="http://schemas.microsoft.com/office/powerpoint/2010/main" val="188781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0DFCC0F-1187-4A3E-83BC-1B3C452B1CA3}" type="datetime1">
              <a:rPr lang="fr-FR" smtClean="0"/>
              <a:t>30/05/2022</a:t>
            </a:fld>
            <a:endParaRPr lang="fr-FR"/>
          </a:p>
        </p:txBody>
      </p:sp>
      <p:sp>
        <p:nvSpPr>
          <p:cNvPr id="5" name="Espace réservé du pied de page 4"/>
          <p:cNvSpPr>
            <a:spLocks noGrp="1"/>
          </p:cNvSpPr>
          <p:nvPr>
            <p:ph type="ftr" sz="quarter" idx="11"/>
          </p:nvPr>
        </p:nvSpPr>
        <p:spPr/>
        <p:txBody>
          <a:bodyPr/>
          <a:lstStyle/>
          <a:p>
            <a:r>
              <a:rPr lang="fr-FR"/>
              <a:t>SAFPT 2022</a:t>
            </a:r>
          </a:p>
        </p:txBody>
      </p:sp>
      <p:sp>
        <p:nvSpPr>
          <p:cNvPr id="6" name="Espace réservé du numéro de diapositive 5"/>
          <p:cNvSpPr>
            <a:spLocks noGrp="1"/>
          </p:cNvSpPr>
          <p:nvPr>
            <p:ph type="sldNum" sz="quarter" idx="12"/>
          </p:nvPr>
        </p:nvSpPr>
        <p:spPr/>
        <p:txBody>
          <a:bodyPr/>
          <a:lstStyle/>
          <a:p>
            <a:fld id="{3BE917F5-6AC5-46F8-A4E4-6CB9B14D0A7C}" type="slidenum">
              <a:rPr lang="fr-FR" smtClean="0"/>
              <a:t>‹N°›</a:t>
            </a:fld>
            <a:endParaRPr lang="fr-FR"/>
          </a:p>
        </p:txBody>
      </p:sp>
    </p:spTree>
    <p:extLst>
      <p:ext uri="{BB962C8B-B14F-4D97-AF65-F5344CB8AC3E}">
        <p14:creationId xmlns:p14="http://schemas.microsoft.com/office/powerpoint/2010/main" val="779816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923335D-E455-4B1D-BE2E-D8D1A1772550}" type="datetime1">
              <a:rPr lang="fr-FR" smtClean="0"/>
              <a:t>30/05/2022</a:t>
            </a:fld>
            <a:endParaRPr lang="fr-FR"/>
          </a:p>
        </p:txBody>
      </p:sp>
      <p:sp>
        <p:nvSpPr>
          <p:cNvPr id="5" name="Espace réservé du pied de page 4"/>
          <p:cNvSpPr>
            <a:spLocks noGrp="1"/>
          </p:cNvSpPr>
          <p:nvPr>
            <p:ph type="ftr" sz="quarter" idx="11"/>
          </p:nvPr>
        </p:nvSpPr>
        <p:spPr/>
        <p:txBody>
          <a:bodyPr/>
          <a:lstStyle/>
          <a:p>
            <a:r>
              <a:rPr lang="fr-FR"/>
              <a:t>SAFPT 2022</a:t>
            </a:r>
          </a:p>
        </p:txBody>
      </p:sp>
      <p:sp>
        <p:nvSpPr>
          <p:cNvPr id="6" name="Espace réservé du numéro de diapositive 5"/>
          <p:cNvSpPr>
            <a:spLocks noGrp="1"/>
          </p:cNvSpPr>
          <p:nvPr>
            <p:ph type="sldNum" sz="quarter" idx="12"/>
          </p:nvPr>
        </p:nvSpPr>
        <p:spPr/>
        <p:txBody>
          <a:bodyPr/>
          <a:lstStyle/>
          <a:p>
            <a:fld id="{3BE917F5-6AC5-46F8-A4E4-6CB9B14D0A7C}" type="slidenum">
              <a:rPr lang="fr-FR" smtClean="0"/>
              <a:t>‹N°›</a:t>
            </a:fld>
            <a:endParaRPr lang="fr-FR"/>
          </a:p>
        </p:txBody>
      </p:sp>
    </p:spTree>
    <p:extLst>
      <p:ext uri="{BB962C8B-B14F-4D97-AF65-F5344CB8AC3E}">
        <p14:creationId xmlns:p14="http://schemas.microsoft.com/office/powerpoint/2010/main" val="2140106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89D89B0-1454-4DE8-A060-6B606D80F81A}" type="datetime1">
              <a:rPr lang="fr-FR" smtClean="0"/>
              <a:t>30/05/2022</a:t>
            </a:fld>
            <a:endParaRPr lang="fr-FR"/>
          </a:p>
        </p:txBody>
      </p:sp>
      <p:sp>
        <p:nvSpPr>
          <p:cNvPr id="5" name="Espace réservé du pied de page 4"/>
          <p:cNvSpPr>
            <a:spLocks noGrp="1"/>
          </p:cNvSpPr>
          <p:nvPr>
            <p:ph type="ftr" sz="quarter" idx="11"/>
          </p:nvPr>
        </p:nvSpPr>
        <p:spPr/>
        <p:txBody>
          <a:bodyPr/>
          <a:lstStyle/>
          <a:p>
            <a:r>
              <a:rPr lang="fr-FR"/>
              <a:t>SAFPT 2022</a:t>
            </a:r>
          </a:p>
        </p:txBody>
      </p:sp>
      <p:sp>
        <p:nvSpPr>
          <p:cNvPr id="6" name="Espace réservé du numéro de diapositive 5"/>
          <p:cNvSpPr>
            <a:spLocks noGrp="1"/>
          </p:cNvSpPr>
          <p:nvPr>
            <p:ph type="sldNum" sz="quarter" idx="12"/>
          </p:nvPr>
        </p:nvSpPr>
        <p:spPr/>
        <p:txBody>
          <a:bodyPr/>
          <a:lstStyle/>
          <a:p>
            <a:fld id="{3BE917F5-6AC5-46F8-A4E4-6CB9B14D0A7C}" type="slidenum">
              <a:rPr lang="fr-FR" smtClean="0"/>
              <a:t>‹N°›</a:t>
            </a:fld>
            <a:endParaRPr lang="fr-FR"/>
          </a:p>
        </p:txBody>
      </p:sp>
    </p:spTree>
    <p:extLst>
      <p:ext uri="{BB962C8B-B14F-4D97-AF65-F5344CB8AC3E}">
        <p14:creationId xmlns:p14="http://schemas.microsoft.com/office/powerpoint/2010/main" val="2484779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0F0D0EA-C102-4803-86B2-5BA46F41F7BE}" type="datetime1">
              <a:rPr lang="fr-FR" smtClean="0"/>
              <a:t>30/05/2022</a:t>
            </a:fld>
            <a:endParaRPr lang="fr-FR"/>
          </a:p>
        </p:txBody>
      </p:sp>
      <p:sp>
        <p:nvSpPr>
          <p:cNvPr id="5" name="Espace réservé du pied de page 4"/>
          <p:cNvSpPr>
            <a:spLocks noGrp="1"/>
          </p:cNvSpPr>
          <p:nvPr>
            <p:ph type="ftr" sz="quarter" idx="11"/>
          </p:nvPr>
        </p:nvSpPr>
        <p:spPr/>
        <p:txBody>
          <a:bodyPr/>
          <a:lstStyle/>
          <a:p>
            <a:r>
              <a:rPr lang="fr-FR"/>
              <a:t>SAFPT 2022</a:t>
            </a:r>
          </a:p>
        </p:txBody>
      </p:sp>
      <p:sp>
        <p:nvSpPr>
          <p:cNvPr id="6" name="Espace réservé du numéro de diapositive 5"/>
          <p:cNvSpPr>
            <a:spLocks noGrp="1"/>
          </p:cNvSpPr>
          <p:nvPr>
            <p:ph type="sldNum" sz="quarter" idx="12"/>
          </p:nvPr>
        </p:nvSpPr>
        <p:spPr/>
        <p:txBody>
          <a:bodyPr/>
          <a:lstStyle/>
          <a:p>
            <a:fld id="{3BE917F5-6AC5-46F8-A4E4-6CB9B14D0A7C}" type="slidenum">
              <a:rPr lang="fr-FR" smtClean="0"/>
              <a:t>‹N°›</a:t>
            </a:fld>
            <a:endParaRPr lang="fr-FR"/>
          </a:p>
        </p:txBody>
      </p:sp>
    </p:spTree>
    <p:extLst>
      <p:ext uri="{BB962C8B-B14F-4D97-AF65-F5344CB8AC3E}">
        <p14:creationId xmlns:p14="http://schemas.microsoft.com/office/powerpoint/2010/main" val="2061363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EAB7995-B61E-4FB8-8329-3656FDF6701C}" type="datetime1">
              <a:rPr lang="fr-FR" smtClean="0"/>
              <a:t>30/05/2022</a:t>
            </a:fld>
            <a:endParaRPr lang="fr-FR"/>
          </a:p>
        </p:txBody>
      </p:sp>
      <p:sp>
        <p:nvSpPr>
          <p:cNvPr id="6" name="Espace réservé du pied de page 5"/>
          <p:cNvSpPr>
            <a:spLocks noGrp="1"/>
          </p:cNvSpPr>
          <p:nvPr>
            <p:ph type="ftr" sz="quarter" idx="11"/>
          </p:nvPr>
        </p:nvSpPr>
        <p:spPr/>
        <p:txBody>
          <a:bodyPr/>
          <a:lstStyle/>
          <a:p>
            <a:r>
              <a:rPr lang="fr-FR"/>
              <a:t>SAFPT 2022</a:t>
            </a:r>
          </a:p>
        </p:txBody>
      </p:sp>
      <p:sp>
        <p:nvSpPr>
          <p:cNvPr id="7" name="Espace réservé du numéro de diapositive 6"/>
          <p:cNvSpPr>
            <a:spLocks noGrp="1"/>
          </p:cNvSpPr>
          <p:nvPr>
            <p:ph type="sldNum" sz="quarter" idx="12"/>
          </p:nvPr>
        </p:nvSpPr>
        <p:spPr/>
        <p:txBody>
          <a:bodyPr/>
          <a:lstStyle/>
          <a:p>
            <a:fld id="{3BE917F5-6AC5-46F8-A4E4-6CB9B14D0A7C}" type="slidenum">
              <a:rPr lang="fr-FR" smtClean="0"/>
              <a:t>‹N°›</a:t>
            </a:fld>
            <a:endParaRPr lang="fr-FR"/>
          </a:p>
        </p:txBody>
      </p:sp>
    </p:spTree>
    <p:extLst>
      <p:ext uri="{BB962C8B-B14F-4D97-AF65-F5344CB8AC3E}">
        <p14:creationId xmlns:p14="http://schemas.microsoft.com/office/powerpoint/2010/main" val="958313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270EFDE-51E5-472F-8EF1-097901274F19}" type="datetime1">
              <a:rPr lang="fr-FR" smtClean="0"/>
              <a:t>30/05/2022</a:t>
            </a:fld>
            <a:endParaRPr lang="fr-FR"/>
          </a:p>
        </p:txBody>
      </p:sp>
      <p:sp>
        <p:nvSpPr>
          <p:cNvPr id="8" name="Espace réservé du pied de page 7"/>
          <p:cNvSpPr>
            <a:spLocks noGrp="1"/>
          </p:cNvSpPr>
          <p:nvPr>
            <p:ph type="ftr" sz="quarter" idx="11"/>
          </p:nvPr>
        </p:nvSpPr>
        <p:spPr/>
        <p:txBody>
          <a:bodyPr/>
          <a:lstStyle/>
          <a:p>
            <a:r>
              <a:rPr lang="fr-FR"/>
              <a:t>SAFPT 2022</a:t>
            </a:r>
          </a:p>
        </p:txBody>
      </p:sp>
      <p:sp>
        <p:nvSpPr>
          <p:cNvPr id="9" name="Espace réservé du numéro de diapositive 8"/>
          <p:cNvSpPr>
            <a:spLocks noGrp="1"/>
          </p:cNvSpPr>
          <p:nvPr>
            <p:ph type="sldNum" sz="quarter" idx="12"/>
          </p:nvPr>
        </p:nvSpPr>
        <p:spPr/>
        <p:txBody>
          <a:bodyPr/>
          <a:lstStyle/>
          <a:p>
            <a:fld id="{3BE917F5-6AC5-46F8-A4E4-6CB9B14D0A7C}" type="slidenum">
              <a:rPr lang="fr-FR" smtClean="0"/>
              <a:t>‹N°›</a:t>
            </a:fld>
            <a:endParaRPr lang="fr-FR"/>
          </a:p>
        </p:txBody>
      </p:sp>
    </p:spTree>
    <p:extLst>
      <p:ext uri="{BB962C8B-B14F-4D97-AF65-F5344CB8AC3E}">
        <p14:creationId xmlns:p14="http://schemas.microsoft.com/office/powerpoint/2010/main" val="2205552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3A3D686-8F58-4BCB-9997-0A0D55E073BA}" type="datetime1">
              <a:rPr lang="fr-FR" smtClean="0"/>
              <a:t>30/05/2022</a:t>
            </a:fld>
            <a:endParaRPr lang="fr-FR"/>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‹N°›</a:t>
            </a:fld>
            <a:endParaRPr lang="fr-FR"/>
          </a:p>
        </p:txBody>
      </p:sp>
    </p:spTree>
    <p:extLst>
      <p:ext uri="{BB962C8B-B14F-4D97-AF65-F5344CB8AC3E}">
        <p14:creationId xmlns:p14="http://schemas.microsoft.com/office/powerpoint/2010/main" val="2518998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6F561E-5BEC-4EE4-9A20-A0AD884B1B5F}" type="datetime1">
              <a:rPr lang="fr-FR" smtClean="0"/>
              <a:t>30/05/2022</a:t>
            </a:fld>
            <a:endParaRPr lang="fr-FR"/>
          </a:p>
        </p:txBody>
      </p:sp>
      <p:sp>
        <p:nvSpPr>
          <p:cNvPr id="3" name="Espace réservé du pied de page 2"/>
          <p:cNvSpPr>
            <a:spLocks noGrp="1"/>
          </p:cNvSpPr>
          <p:nvPr>
            <p:ph type="ftr" sz="quarter" idx="11"/>
          </p:nvPr>
        </p:nvSpPr>
        <p:spPr/>
        <p:txBody>
          <a:bodyPr/>
          <a:lstStyle/>
          <a:p>
            <a:r>
              <a:rPr lang="fr-FR"/>
              <a:t>SAFPT 2022</a:t>
            </a:r>
          </a:p>
        </p:txBody>
      </p:sp>
      <p:sp>
        <p:nvSpPr>
          <p:cNvPr id="4" name="Espace réservé du numéro de diapositive 3"/>
          <p:cNvSpPr>
            <a:spLocks noGrp="1"/>
          </p:cNvSpPr>
          <p:nvPr>
            <p:ph type="sldNum" sz="quarter" idx="12"/>
          </p:nvPr>
        </p:nvSpPr>
        <p:spPr/>
        <p:txBody>
          <a:bodyPr/>
          <a:lstStyle/>
          <a:p>
            <a:fld id="{3BE917F5-6AC5-46F8-A4E4-6CB9B14D0A7C}" type="slidenum">
              <a:rPr lang="fr-FR" smtClean="0"/>
              <a:t>‹N°›</a:t>
            </a:fld>
            <a:endParaRPr lang="fr-FR"/>
          </a:p>
        </p:txBody>
      </p:sp>
    </p:spTree>
    <p:extLst>
      <p:ext uri="{BB962C8B-B14F-4D97-AF65-F5344CB8AC3E}">
        <p14:creationId xmlns:p14="http://schemas.microsoft.com/office/powerpoint/2010/main" val="3758916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C621E5F-69E7-4080-969E-EA293B1ECED4}" type="datetime1">
              <a:rPr lang="fr-FR" smtClean="0"/>
              <a:t>30/05/2022</a:t>
            </a:fld>
            <a:endParaRPr lang="fr-FR"/>
          </a:p>
        </p:txBody>
      </p:sp>
      <p:sp>
        <p:nvSpPr>
          <p:cNvPr id="6" name="Espace réservé du pied de page 5"/>
          <p:cNvSpPr>
            <a:spLocks noGrp="1"/>
          </p:cNvSpPr>
          <p:nvPr>
            <p:ph type="ftr" sz="quarter" idx="11"/>
          </p:nvPr>
        </p:nvSpPr>
        <p:spPr/>
        <p:txBody>
          <a:bodyPr/>
          <a:lstStyle/>
          <a:p>
            <a:r>
              <a:rPr lang="fr-FR"/>
              <a:t>SAFPT 2022</a:t>
            </a:r>
          </a:p>
        </p:txBody>
      </p:sp>
      <p:sp>
        <p:nvSpPr>
          <p:cNvPr id="7" name="Espace réservé du numéro de diapositive 6"/>
          <p:cNvSpPr>
            <a:spLocks noGrp="1"/>
          </p:cNvSpPr>
          <p:nvPr>
            <p:ph type="sldNum" sz="quarter" idx="12"/>
          </p:nvPr>
        </p:nvSpPr>
        <p:spPr/>
        <p:txBody>
          <a:bodyPr/>
          <a:lstStyle/>
          <a:p>
            <a:fld id="{3BE917F5-6AC5-46F8-A4E4-6CB9B14D0A7C}" type="slidenum">
              <a:rPr lang="fr-FR" smtClean="0"/>
              <a:t>‹N°›</a:t>
            </a:fld>
            <a:endParaRPr lang="fr-FR"/>
          </a:p>
        </p:txBody>
      </p:sp>
    </p:spTree>
    <p:extLst>
      <p:ext uri="{BB962C8B-B14F-4D97-AF65-F5344CB8AC3E}">
        <p14:creationId xmlns:p14="http://schemas.microsoft.com/office/powerpoint/2010/main" val="378516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7C59906-EFA2-4129-A9C5-C273C78D0044}" type="datetime1">
              <a:rPr lang="fr-FR" smtClean="0"/>
              <a:t>30/05/2022</a:t>
            </a:fld>
            <a:endParaRPr lang="fr-FR"/>
          </a:p>
        </p:txBody>
      </p:sp>
      <p:sp>
        <p:nvSpPr>
          <p:cNvPr id="6" name="Espace réservé du pied de page 5"/>
          <p:cNvSpPr>
            <a:spLocks noGrp="1"/>
          </p:cNvSpPr>
          <p:nvPr>
            <p:ph type="ftr" sz="quarter" idx="11"/>
          </p:nvPr>
        </p:nvSpPr>
        <p:spPr/>
        <p:txBody>
          <a:bodyPr/>
          <a:lstStyle/>
          <a:p>
            <a:r>
              <a:rPr lang="fr-FR"/>
              <a:t>SAFPT 2022</a:t>
            </a:r>
          </a:p>
        </p:txBody>
      </p:sp>
      <p:sp>
        <p:nvSpPr>
          <p:cNvPr id="7" name="Espace réservé du numéro de diapositive 6"/>
          <p:cNvSpPr>
            <a:spLocks noGrp="1"/>
          </p:cNvSpPr>
          <p:nvPr>
            <p:ph type="sldNum" sz="quarter" idx="12"/>
          </p:nvPr>
        </p:nvSpPr>
        <p:spPr/>
        <p:txBody>
          <a:bodyPr/>
          <a:lstStyle/>
          <a:p>
            <a:fld id="{3BE917F5-6AC5-46F8-A4E4-6CB9B14D0A7C}" type="slidenum">
              <a:rPr lang="fr-FR" smtClean="0"/>
              <a:t>‹N°›</a:t>
            </a:fld>
            <a:endParaRPr lang="fr-FR"/>
          </a:p>
        </p:txBody>
      </p:sp>
    </p:spTree>
    <p:extLst>
      <p:ext uri="{BB962C8B-B14F-4D97-AF65-F5344CB8AC3E}">
        <p14:creationId xmlns:p14="http://schemas.microsoft.com/office/powerpoint/2010/main" val="2698123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0E619B-80EB-4C7B-9A70-EB70C9C7AE9F}" type="datetime1">
              <a:rPr lang="fr-FR" smtClean="0"/>
              <a:t>30/05/2022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SAFPT 2022</a:t>
            </a: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E917F5-6AC5-46F8-A4E4-6CB9B14D0A7C}" type="slidenum">
              <a:rPr lang="fr-FR" smtClean="0"/>
              <a:t>‹N°›</a:t>
            </a:fld>
            <a:endParaRPr lang="fr-FR"/>
          </a:p>
        </p:txBody>
      </p:sp>
    </p:spTree>
    <p:extLst>
      <p:ext uri="{BB962C8B-B14F-4D97-AF65-F5344CB8AC3E}">
        <p14:creationId xmlns:p14="http://schemas.microsoft.com/office/powerpoint/2010/main" val="5467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br>
              <a:rPr lang="fr-FR" dirty="0"/>
            </a:br>
            <a:br>
              <a:rPr lang="fr-FR" dirty="0"/>
            </a:br>
            <a:r>
              <a:rPr lang="fr-FR" dirty="0"/>
              <a:t> </a:t>
            </a:r>
            <a:r>
              <a:rPr lang="fr-FR" b="1" dirty="0"/>
              <a:t>Les élections professionnelles du 8 décembre 2022 et le vote électronique</a:t>
            </a:r>
            <a:endParaRPr lang="fr-FR" dirty="0"/>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2123" y="3509963"/>
            <a:ext cx="4381500" cy="2857500"/>
          </a:xfrm>
          <a:prstGeom prst="rect">
            <a:avLst/>
          </a:prstGeom>
        </p:spPr>
      </p:pic>
    </p:spTree>
    <p:extLst>
      <p:ext uri="{BB962C8B-B14F-4D97-AF65-F5344CB8AC3E}">
        <p14:creationId xmlns:p14="http://schemas.microsoft.com/office/powerpoint/2010/main" val="4167904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6667005" cy="650875"/>
          </a:xfrm>
          <a:solidFill>
            <a:schemeClr val="accent2">
              <a:lumMod val="75000"/>
            </a:schemeClr>
          </a:solidFill>
        </p:spPr>
        <p:txBody>
          <a:bodyPr>
            <a:normAutofit fontScale="90000"/>
          </a:bodyPr>
          <a:lstStyle/>
          <a:p>
            <a:r>
              <a:rPr lang="fr-FR" b="1" dirty="0">
                <a:solidFill>
                  <a:schemeClr val="bg1"/>
                </a:solidFill>
              </a:rPr>
              <a:t>II/ Le vote électronique (suite)</a:t>
            </a:r>
          </a:p>
        </p:txBody>
      </p:sp>
      <p:sp>
        <p:nvSpPr>
          <p:cNvPr id="3" name="Espace réservé du contenu 2"/>
          <p:cNvSpPr>
            <a:spLocks noGrp="1"/>
          </p:cNvSpPr>
          <p:nvPr>
            <p:ph idx="1"/>
          </p:nvPr>
        </p:nvSpPr>
        <p:spPr>
          <a:xfrm>
            <a:off x="838200" y="1510506"/>
            <a:ext cx="10763992" cy="4845844"/>
          </a:xfrm>
        </p:spPr>
        <p:txBody>
          <a:bodyPr>
            <a:normAutofit fontScale="92500" lnSpcReduction="20000"/>
          </a:bodyPr>
          <a:lstStyle/>
          <a:p>
            <a:pPr marL="0" indent="0" algn="ctr">
              <a:buNone/>
            </a:pPr>
            <a:endParaRPr lang="fr-FR" dirty="0"/>
          </a:p>
          <a:p>
            <a:r>
              <a:rPr lang="fr-FR" b="1" dirty="0"/>
              <a:t>La sécurité du scrutin</a:t>
            </a:r>
            <a:endParaRPr lang="fr-FR" dirty="0"/>
          </a:p>
          <a:p>
            <a:r>
              <a:rPr lang="fr-FR" dirty="0"/>
              <a:t>Traitements informatiques distincts, dédiés et isolés du fichier «</a:t>
            </a:r>
            <a:r>
              <a:rPr lang="fr-FR" dirty="0" err="1"/>
              <a:t>électeur·rices</a:t>
            </a:r>
            <a:r>
              <a:rPr lang="fr-FR" dirty="0"/>
              <a:t>» et du fichier «contenu de l’urne»</a:t>
            </a:r>
          </a:p>
          <a:p>
            <a:r>
              <a:rPr lang="fr-FR" dirty="0"/>
              <a:t>Chaque scrutin doit être indépendant et isolé</a:t>
            </a:r>
          </a:p>
          <a:p>
            <a:r>
              <a:rPr lang="fr-FR" dirty="0"/>
              <a:t>Obligation de prévoir un dispositif de secours offrant les mêmes garanties que le système principal</a:t>
            </a:r>
          </a:p>
          <a:p>
            <a:r>
              <a:rPr lang="fr-FR" dirty="0"/>
              <a:t>Attribution des clés de chiffrement aux membres des bureaux de vote permettant le codage et le décodage du système (mot de passe personnellement attribué à chaque titulaire d’une clé).</a:t>
            </a:r>
          </a:p>
          <a:p>
            <a:r>
              <a:rPr lang="fr-FR" dirty="0"/>
              <a:t>Avant le scellement : il est procédé à des tests du système de vote et de dépouillement </a:t>
            </a:r>
          </a:p>
          <a:p>
            <a:r>
              <a:rPr lang="fr-FR" dirty="0"/>
              <a:t>Avant début du scrutin : scellement avec au moins 2 clés</a:t>
            </a:r>
          </a:p>
          <a:p>
            <a:endParaRPr lang="fr-FR" dirty="0"/>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10</a:t>
            </a:fld>
            <a:endParaRPr lang="fr-FR"/>
          </a:p>
        </p:txBody>
      </p:sp>
    </p:spTree>
    <p:extLst>
      <p:ext uri="{BB962C8B-B14F-4D97-AF65-F5344CB8AC3E}">
        <p14:creationId xmlns:p14="http://schemas.microsoft.com/office/powerpoint/2010/main" val="1038558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6667005" cy="650875"/>
          </a:xfrm>
          <a:solidFill>
            <a:schemeClr val="accent2">
              <a:lumMod val="75000"/>
            </a:schemeClr>
          </a:solidFill>
        </p:spPr>
        <p:txBody>
          <a:bodyPr>
            <a:normAutofit fontScale="90000"/>
          </a:bodyPr>
          <a:lstStyle/>
          <a:p>
            <a:r>
              <a:rPr lang="fr-FR" b="1" dirty="0">
                <a:solidFill>
                  <a:schemeClr val="bg1"/>
                </a:solidFill>
              </a:rPr>
              <a:t>II/ Le vote électronique (suite)</a:t>
            </a:r>
          </a:p>
        </p:txBody>
      </p:sp>
      <p:sp>
        <p:nvSpPr>
          <p:cNvPr id="3" name="Espace réservé du contenu 2"/>
          <p:cNvSpPr>
            <a:spLocks noGrp="1"/>
          </p:cNvSpPr>
          <p:nvPr>
            <p:ph idx="1"/>
          </p:nvPr>
        </p:nvSpPr>
        <p:spPr>
          <a:xfrm>
            <a:off x="838200" y="1510506"/>
            <a:ext cx="10763992" cy="4845844"/>
          </a:xfrm>
        </p:spPr>
        <p:txBody>
          <a:bodyPr>
            <a:normAutofit fontScale="92500" lnSpcReduction="20000"/>
          </a:bodyPr>
          <a:lstStyle/>
          <a:p>
            <a:pPr marL="0" indent="0" algn="ctr">
              <a:buNone/>
            </a:pPr>
            <a:endParaRPr lang="fr-FR" dirty="0"/>
          </a:p>
          <a:p>
            <a:r>
              <a:rPr lang="fr-FR" b="1" dirty="0"/>
              <a:t>Le caractère personnel, libre et anonyme du vote </a:t>
            </a:r>
            <a:endParaRPr lang="fr-FR" dirty="0"/>
          </a:p>
          <a:p>
            <a:r>
              <a:rPr lang="fr-FR" dirty="0"/>
              <a:t>Pour voter, l’</a:t>
            </a:r>
            <a:r>
              <a:rPr lang="fr-FR" dirty="0" err="1"/>
              <a:t>électeur·rice</a:t>
            </a:r>
            <a:r>
              <a:rPr lang="fr-FR" dirty="0"/>
              <a:t> doit s’</a:t>
            </a:r>
            <a:r>
              <a:rPr lang="fr-FR" dirty="0" err="1"/>
              <a:t>identifieret</a:t>
            </a:r>
            <a:r>
              <a:rPr lang="fr-FR" dirty="0"/>
              <a:t> cela doit interdire à quiconque de voter à nouveau pour le même scrutin avec le même identifiant.</a:t>
            </a:r>
          </a:p>
          <a:p>
            <a:r>
              <a:rPr lang="fr-FR" dirty="0"/>
              <a:t>Le vote blanc est possible</a:t>
            </a:r>
          </a:p>
          <a:p>
            <a:r>
              <a:rPr lang="fr-FR" dirty="0"/>
              <a:t>Le vote doit apparaitre clairement à l’écran avant validation et doit pouvoir être modifié avant validation</a:t>
            </a:r>
          </a:p>
          <a:p>
            <a:r>
              <a:rPr lang="fr-FR" dirty="0"/>
              <a:t>La validation rend définitif le vote et interdit toute modification ou suppression du suffrage exprimé</a:t>
            </a:r>
          </a:p>
          <a:p>
            <a:r>
              <a:rPr lang="fr-FR" dirty="0"/>
              <a:t>Le suffrage exprimé est anonyme et chiffré par le système : il est stocké dans l’urne électronique jusqu’au dépouillement sans avoir été déchiffré</a:t>
            </a:r>
          </a:p>
          <a:p>
            <a:r>
              <a:rPr lang="fr-FR" dirty="0"/>
              <a:t>L’émargement fait l’objet d’un horodatage (date et heure) </a:t>
            </a:r>
          </a:p>
          <a:p>
            <a:r>
              <a:rPr lang="fr-FR" dirty="0"/>
              <a:t>Vote + émargement font l’objet d’un AR que l’</a:t>
            </a:r>
            <a:r>
              <a:rPr lang="fr-FR" dirty="0" err="1"/>
              <a:t>électeur·rice</a:t>
            </a:r>
            <a:r>
              <a:rPr lang="fr-FR" dirty="0"/>
              <a:t> peut conserver</a:t>
            </a:r>
          </a:p>
          <a:p>
            <a:endParaRPr lang="fr-FR" dirty="0"/>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11</a:t>
            </a:fld>
            <a:endParaRPr lang="fr-FR"/>
          </a:p>
        </p:txBody>
      </p:sp>
    </p:spTree>
    <p:extLst>
      <p:ext uri="{BB962C8B-B14F-4D97-AF65-F5344CB8AC3E}">
        <p14:creationId xmlns:p14="http://schemas.microsoft.com/office/powerpoint/2010/main" val="3623809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6667005" cy="650875"/>
          </a:xfrm>
          <a:solidFill>
            <a:schemeClr val="accent2">
              <a:lumMod val="75000"/>
            </a:schemeClr>
          </a:solidFill>
        </p:spPr>
        <p:txBody>
          <a:bodyPr>
            <a:normAutofit fontScale="90000"/>
          </a:bodyPr>
          <a:lstStyle/>
          <a:p>
            <a:r>
              <a:rPr lang="fr-FR" b="1" dirty="0">
                <a:solidFill>
                  <a:schemeClr val="bg1"/>
                </a:solidFill>
              </a:rPr>
              <a:t>II/ Le vote électronique (suite)</a:t>
            </a:r>
          </a:p>
        </p:txBody>
      </p:sp>
      <p:sp>
        <p:nvSpPr>
          <p:cNvPr id="3" name="Espace réservé du contenu 2"/>
          <p:cNvSpPr>
            <a:spLocks noGrp="1"/>
          </p:cNvSpPr>
          <p:nvPr>
            <p:ph idx="1"/>
          </p:nvPr>
        </p:nvSpPr>
        <p:spPr>
          <a:xfrm>
            <a:off x="838200" y="1510506"/>
            <a:ext cx="10763992" cy="4845844"/>
          </a:xfrm>
        </p:spPr>
        <p:txBody>
          <a:bodyPr>
            <a:normAutofit/>
          </a:bodyPr>
          <a:lstStyle/>
          <a:p>
            <a:r>
              <a:rPr lang="fr-FR" b="1" dirty="0"/>
              <a:t>La surveillance du système </a:t>
            </a:r>
            <a:endParaRPr lang="fr-FR" dirty="0"/>
          </a:p>
          <a:p>
            <a:r>
              <a:rPr lang="fr-FR" b="1" dirty="0"/>
              <a:t>Assurée par la mise en place d’une cellule d’assistance technique :</a:t>
            </a:r>
            <a:endParaRPr lang="fr-FR" dirty="0"/>
          </a:p>
          <a:p>
            <a:pPr marL="0" indent="0">
              <a:buNone/>
            </a:pPr>
            <a:r>
              <a:rPr lang="fr-FR" dirty="0"/>
              <a:t>Chargée de veiller au bon fonctionnement et à la surveillance du système de vote électronique.</a:t>
            </a:r>
          </a:p>
          <a:p>
            <a:r>
              <a:rPr lang="fr-FR" b="1" i="1" dirty="0"/>
              <a:t>Composée de:</a:t>
            </a:r>
            <a:endParaRPr lang="fr-FR" dirty="0"/>
          </a:p>
          <a:p>
            <a:r>
              <a:rPr lang="fr-FR" i="1" dirty="0"/>
              <a:t>-Membres de la collectivité</a:t>
            </a:r>
            <a:endParaRPr lang="fr-FR" dirty="0"/>
          </a:p>
          <a:p>
            <a:r>
              <a:rPr lang="fr-FR" i="1" dirty="0"/>
              <a:t>-</a:t>
            </a:r>
            <a:r>
              <a:rPr lang="fr-FR" i="1" dirty="0" err="1"/>
              <a:t>Représentant·es</a:t>
            </a:r>
            <a:r>
              <a:rPr lang="fr-FR" i="1" dirty="0"/>
              <a:t> des OS ayant déposé une candidature</a:t>
            </a:r>
            <a:endParaRPr lang="fr-FR" dirty="0"/>
          </a:p>
          <a:p>
            <a:r>
              <a:rPr lang="fr-FR" i="1" dirty="0"/>
              <a:t>-</a:t>
            </a:r>
            <a:r>
              <a:rPr lang="fr-FR" i="1" dirty="0" err="1"/>
              <a:t>Représentant·es</a:t>
            </a:r>
            <a:r>
              <a:rPr lang="fr-FR" i="1" dirty="0"/>
              <a:t> du prestataire</a:t>
            </a:r>
            <a:endParaRPr lang="fr-FR" dirty="0"/>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12</a:t>
            </a:fld>
            <a:endParaRPr lang="fr-FR"/>
          </a:p>
        </p:txBody>
      </p:sp>
    </p:spTree>
    <p:extLst>
      <p:ext uri="{BB962C8B-B14F-4D97-AF65-F5344CB8AC3E}">
        <p14:creationId xmlns:p14="http://schemas.microsoft.com/office/powerpoint/2010/main" val="1818183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6667005" cy="650875"/>
          </a:xfrm>
          <a:solidFill>
            <a:schemeClr val="accent2">
              <a:lumMod val="75000"/>
            </a:schemeClr>
          </a:solidFill>
        </p:spPr>
        <p:txBody>
          <a:bodyPr>
            <a:normAutofit fontScale="90000"/>
          </a:bodyPr>
          <a:lstStyle/>
          <a:p>
            <a:r>
              <a:rPr lang="fr-FR" b="1" dirty="0">
                <a:solidFill>
                  <a:schemeClr val="bg1"/>
                </a:solidFill>
              </a:rPr>
              <a:t>II/ Le vote électronique (suite)</a:t>
            </a:r>
          </a:p>
        </p:txBody>
      </p:sp>
      <p:sp>
        <p:nvSpPr>
          <p:cNvPr id="3" name="Espace réservé du contenu 2"/>
          <p:cNvSpPr>
            <a:spLocks noGrp="1"/>
          </p:cNvSpPr>
          <p:nvPr>
            <p:ph idx="1"/>
          </p:nvPr>
        </p:nvSpPr>
        <p:spPr>
          <a:xfrm>
            <a:off x="838200" y="1510506"/>
            <a:ext cx="10763992" cy="4845844"/>
          </a:xfrm>
        </p:spPr>
        <p:txBody>
          <a:bodyPr>
            <a:normAutofit fontScale="92500"/>
          </a:bodyPr>
          <a:lstStyle/>
          <a:p>
            <a:r>
              <a:rPr lang="fr-FR" b="1" dirty="0"/>
              <a:t>Le contrôle de la régularité du scrutin</a:t>
            </a:r>
            <a:endParaRPr lang="fr-FR" dirty="0"/>
          </a:p>
          <a:p>
            <a:r>
              <a:rPr lang="fr-FR" dirty="0"/>
              <a:t>Durant le scrutin, les fichiers comportant les éléments d’authentification des </a:t>
            </a:r>
            <a:r>
              <a:rPr lang="fr-FR" dirty="0" err="1"/>
              <a:t>électeur·rices</a:t>
            </a:r>
            <a:r>
              <a:rPr lang="fr-FR" dirty="0"/>
              <a:t> et le contenu de l’urne sont inaccessibles.</a:t>
            </a:r>
          </a:p>
          <a:p>
            <a:r>
              <a:rPr lang="fr-FR" dirty="0"/>
              <a:t>La liste d’émargement et le compteur des votes ne sont accessibles qu’aux membres des bureaux de vote </a:t>
            </a:r>
          </a:p>
          <a:p>
            <a:r>
              <a:rPr lang="fr-FR" dirty="0"/>
              <a:t>composés de :</a:t>
            </a:r>
          </a:p>
          <a:p>
            <a:pPr lvl="1"/>
            <a:r>
              <a:rPr lang="fr-FR" i="1" dirty="0"/>
              <a:t>Un·ePrésident·e+1secrétairedésigné·es par la collectivité</a:t>
            </a:r>
          </a:p>
          <a:p>
            <a:pPr lvl="1"/>
            <a:r>
              <a:rPr lang="fr-FR" i="1" dirty="0"/>
              <a:t>Un délégué de liste désigné par chaque OS candidate</a:t>
            </a:r>
            <a:endParaRPr lang="fr-FR" dirty="0"/>
          </a:p>
          <a:p>
            <a:r>
              <a:rPr lang="fr-FR" dirty="0"/>
              <a:t>1 bureau de vote est constitué par scrutin</a:t>
            </a:r>
          </a:p>
          <a:p>
            <a:r>
              <a:rPr lang="fr-FR" dirty="0"/>
              <a:t>Il s’assure du respect des principes qui régissent le code électoral et surveille l’ensemble du processus électoral </a:t>
            </a:r>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13</a:t>
            </a:fld>
            <a:endParaRPr lang="fr-FR"/>
          </a:p>
        </p:txBody>
      </p:sp>
    </p:spTree>
    <p:extLst>
      <p:ext uri="{BB962C8B-B14F-4D97-AF65-F5344CB8AC3E}">
        <p14:creationId xmlns:p14="http://schemas.microsoft.com/office/powerpoint/2010/main" val="3099972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6667005" cy="650875"/>
          </a:xfrm>
          <a:solidFill>
            <a:schemeClr val="accent2">
              <a:lumMod val="75000"/>
            </a:schemeClr>
          </a:solidFill>
        </p:spPr>
        <p:txBody>
          <a:bodyPr>
            <a:normAutofit fontScale="90000"/>
          </a:bodyPr>
          <a:lstStyle/>
          <a:p>
            <a:r>
              <a:rPr lang="fr-FR" b="1" dirty="0">
                <a:solidFill>
                  <a:schemeClr val="bg1"/>
                </a:solidFill>
              </a:rPr>
              <a:t>III/ Les CAP/CCP/CST</a:t>
            </a:r>
          </a:p>
        </p:txBody>
      </p:sp>
      <p:sp>
        <p:nvSpPr>
          <p:cNvPr id="3" name="Espace réservé du contenu 2"/>
          <p:cNvSpPr>
            <a:spLocks noGrp="1"/>
          </p:cNvSpPr>
          <p:nvPr>
            <p:ph idx="1"/>
          </p:nvPr>
        </p:nvSpPr>
        <p:spPr>
          <a:xfrm>
            <a:off x="838200" y="1510506"/>
            <a:ext cx="10763992" cy="4845844"/>
          </a:xfrm>
        </p:spPr>
        <p:txBody>
          <a:bodyPr>
            <a:normAutofit/>
          </a:bodyPr>
          <a:lstStyle/>
          <a:p>
            <a:r>
              <a:rPr lang="fr-FR" dirty="0"/>
              <a:t> </a:t>
            </a:r>
            <a:r>
              <a:rPr lang="fr-FR" b="1" dirty="0"/>
              <a:t>Commissions Administratives Paritaires : </a:t>
            </a:r>
            <a:r>
              <a:rPr lang="fr-FR" dirty="0"/>
              <a:t>suppression des groupes hiérarchiques - </a:t>
            </a:r>
            <a:r>
              <a:rPr lang="fr-FR" b="1" dirty="0"/>
              <a:t>CAP Catégorie A - CAP Catégorie B - CAP Catégorie C </a:t>
            </a:r>
          </a:p>
          <a:p>
            <a:r>
              <a:rPr lang="fr-FR" b="1" dirty="0"/>
              <a:t>Commission Consultative Paritaire unique </a:t>
            </a:r>
            <a:r>
              <a:rPr lang="fr-FR" dirty="0"/>
              <a:t>compétente pour les </a:t>
            </a:r>
            <a:r>
              <a:rPr lang="fr-FR" dirty="0" err="1"/>
              <a:t>contractuel·les</a:t>
            </a:r>
            <a:r>
              <a:rPr lang="fr-FR" dirty="0"/>
              <a:t> : suppression des catégories A, B et C (sans distinction de catégorie hiérarchique)</a:t>
            </a:r>
          </a:p>
          <a:p>
            <a:r>
              <a:rPr lang="fr-FR" b="1" dirty="0"/>
              <a:t>Comités Sociaux Territoriaux : </a:t>
            </a:r>
            <a:r>
              <a:rPr lang="fr-FR" dirty="0"/>
              <a:t>création d’une instance unique issue de la fusion des comités techniques et des comités d’hygiène, de sécurité et des conditions de travail </a:t>
            </a:r>
            <a:r>
              <a:rPr lang="fr-FR" b="1" dirty="0"/>
              <a:t>Elections des </a:t>
            </a:r>
            <a:r>
              <a:rPr lang="fr-FR" b="1" dirty="0" err="1"/>
              <a:t>représentant·es</a:t>
            </a:r>
            <a:r>
              <a:rPr lang="fr-FR" b="1" dirty="0"/>
              <a:t> du personnel le 8 décembre 2022</a:t>
            </a:r>
          </a:p>
          <a:p>
            <a:r>
              <a:rPr lang="fr-FR" dirty="0"/>
              <a:t>Chaque instance (CAP / CCP / CST) fait l’objet de dispositions particulières détaillées ci-après (§ VI., VII. et VIII.). </a:t>
            </a:r>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14</a:t>
            </a:fld>
            <a:endParaRPr lang="fr-FR"/>
          </a:p>
        </p:txBody>
      </p:sp>
    </p:spTree>
    <p:extLst>
      <p:ext uri="{BB962C8B-B14F-4D97-AF65-F5344CB8AC3E}">
        <p14:creationId xmlns:p14="http://schemas.microsoft.com/office/powerpoint/2010/main" val="3242979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6667005" cy="650875"/>
          </a:xfrm>
          <a:solidFill>
            <a:schemeClr val="accent2">
              <a:lumMod val="75000"/>
            </a:schemeClr>
          </a:solidFill>
        </p:spPr>
        <p:txBody>
          <a:bodyPr>
            <a:normAutofit fontScale="90000"/>
          </a:bodyPr>
          <a:lstStyle/>
          <a:p>
            <a:r>
              <a:rPr lang="fr-FR" b="1" dirty="0">
                <a:solidFill>
                  <a:schemeClr val="bg1"/>
                </a:solidFill>
              </a:rPr>
              <a:t>IV/ Les effectifs</a:t>
            </a:r>
          </a:p>
        </p:txBody>
      </p:sp>
      <p:sp>
        <p:nvSpPr>
          <p:cNvPr id="3" name="Espace réservé du contenu 2"/>
          <p:cNvSpPr>
            <a:spLocks noGrp="1"/>
          </p:cNvSpPr>
          <p:nvPr>
            <p:ph idx="1"/>
          </p:nvPr>
        </p:nvSpPr>
        <p:spPr>
          <a:xfrm>
            <a:off x="838200" y="1510506"/>
            <a:ext cx="10763992" cy="4845844"/>
          </a:xfrm>
        </p:spPr>
        <p:txBody>
          <a:bodyPr>
            <a:normAutofit/>
          </a:bodyPr>
          <a:lstStyle/>
          <a:p>
            <a:r>
              <a:rPr lang="fr-FR" b="1" dirty="0"/>
              <a:t>Le recensement des effectifs * au 01/01/2022 permet de déterminer :</a:t>
            </a:r>
          </a:p>
          <a:p>
            <a:r>
              <a:rPr lang="fr-FR" dirty="0"/>
              <a:t>le nombre de </a:t>
            </a:r>
            <a:r>
              <a:rPr lang="fr-FR" dirty="0" err="1"/>
              <a:t>représentant·es</a:t>
            </a:r>
            <a:r>
              <a:rPr lang="fr-FR" dirty="0"/>
              <a:t> titulaires par catégorie</a:t>
            </a:r>
          </a:p>
          <a:p>
            <a:r>
              <a:rPr lang="fr-FR" dirty="0"/>
              <a:t>la représentation équilibrée femmes/hommes par catégorie •</a:t>
            </a:r>
          </a:p>
          <a:p>
            <a:r>
              <a:rPr lang="fr-FR" dirty="0"/>
              <a:t>le nombre de collectivités devant créer leur comité social territorial ≥ 50 </a:t>
            </a:r>
            <a:r>
              <a:rPr lang="fr-FR" dirty="0" err="1"/>
              <a:t>agent·es</a:t>
            </a:r>
            <a:endParaRPr lang="fr-FR" dirty="0"/>
          </a:p>
          <a:p>
            <a:r>
              <a:rPr lang="fr-FR" dirty="0"/>
              <a:t>le nombre de collectivités &lt; 50 </a:t>
            </a:r>
            <a:r>
              <a:rPr lang="fr-FR" dirty="0" err="1"/>
              <a:t>agent·es</a:t>
            </a:r>
            <a:r>
              <a:rPr lang="fr-FR" dirty="0"/>
              <a:t> relevant du comité social territorial placé auprès du </a:t>
            </a:r>
            <a:r>
              <a:rPr lang="fr-FR" dirty="0" err="1"/>
              <a:t>Cdg</a:t>
            </a:r>
            <a:r>
              <a:rPr lang="fr-FR" dirty="0"/>
              <a:t> </a:t>
            </a:r>
          </a:p>
          <a:p>
            <a:pPr marL="0" indent="0">
              <a:buNone/>
            </a:pPr>
            <a:r>
              <a:rPr lang="fr-FR" b="1" i="1" u="sng" dirty="0"/>
              <a:t>Les données sur les effectifs doivent être transmis aux OS au plus tard six mois avant la date du scrutin. </a:t>
            </a:r>
            <a:endParaRPr lang="fr-FR" i="1" u="sng" dirty="0"/>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15</a:t>
            </a:fld>
            <a:endParaRPr lang="fr-FR"/>
          </a:p>
        </p:txBody>
      </p:sp>
    </p:spTree>
    <p:extLst>
      <p:ext uri="{BB962C8B-B14F-4D97-AF65-F5344CB8AC3E}">
        <p14:creationId xmlns:p14="http://schemas.microsoft.com/office/powerpoint/2010/main" val="833674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6667005" cy="650875"/>
          </a:xfrm>
          <a:solidFill>
            <a:schemeClr val="accent2">
              <a:lumMod val="75000"/>
            </a:schemeClr>
          </a:solidFill>
        </p:spPr>
        <p:txBody>
          <a:bodyPr>
            <a:normAutofit fontScale="90000"/>
          </a:bodyPr>
          <a:lstStyle/>
          <a:p>
            <a:r>
              <a:rPr lang="fr-FR" b="1" dirty="0">
                <a:solidFill>
                  <a:schemeClr val="bg1"/>
                </a:solidFill>
              </a:rPr>
              <a:t>IV/ Les effectifs - CAP</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2137576714"/>
              </p:ext>
            </p:extLst>
          </p:nvPr>
        </p:nvGraphicFramePr>
        <p:xfrm>
          <a:off x="1015999" y="3585256"/>
          <a:ext cx="10551887" cy="2568803"/>
        </p:xfrm>
        <a:graphic>
          <a:graphicData uri="http://schemas.openxmlformats.org/drawingml/2006/table">
            <a:tbl>
              <a:tblPr firstRow="1" bandRow="1">
                <a:tableStyleId>{21E4AEA4-8DFA-4A89-87EB-49C32662AFE0}</a:tableStyleId>
              </a:tblPr>
              <a:tblGrid>
                <a:gridCol w="849825">
                  <a:extLst>
                    <a:ext uri="{9D8B030D-6E8A-4147-A177-3AD203B41FA5}">
                      <a16:colId xmlns:a16="http://schemas.microsoft.com/office/drawing/2014/main" val="20000"/>
                    </a:ext>
                  </a:extLst>
                </a:gridCol>
                <a:gridCol w="1017765">
                  <a:extLst>
                    <a:ext uri="{9D8B030D-6E8A-4147-A177-3AD203B41FA5}">
                      <a16:colId xmlns:a16="http://schemas.microsoft.com/office/drawing/2014/main" val="20001"/>
                    </a:ext>
                  </a:extLst>
                </a:gridCol>
                <a:gridCol w="1629897">
                  <a:extLst>
                    <a:ext uri="{9D8B030D-6E8A-4147-A177-3AD203B41FA5}">
                      <a16:colId xmlns:a16="http://schemas.microsoft.com/office/drawing/2014/main" val="20002"/>
                    </a:ext>
                  </a:extLst>
                </a:gridCol>
                <a:gridCol w="1292276">
                  <a:extLst>
                    <a:ext uri="{9D8B030D-6E8A-4147-A177-3AD203B41FA5}">
                      <a16:colId xmlns:a16="http://schemas.microsoft.com/office/drawing/2014/main" val="20003"/>
                    </a:ext>
                  </a:extLst>
                </a:gridCol>
                <a:gridCol w="1769603">
                  <a:extLst>
                    <a:ext uri="{9D8B030D-6E8A-4147-A177-3AD203B41FA5}">
                      <a16:colId xmlns:a16="http://schemas.microsoft.com/office/drawing/2014/main" val="20004"/>
                    </a:ext>
                  </a:extLst>
                </a:gridCol>
                <a:gridCol w="1036149">
                  <a:extLst>
                    <a:ext uri="{9D8B030D-6E8A-4147-A177-3AD203B41FA5}">
                      <a16:colId xmlns:a16="http://schemas.microsoft.com/office/drawing/2014/main" val="20005"/>
                    </a:ext>
                  </a:extLst>
                </a:gridCol>
                <a:gridCol w="2956372">
                  <a:extLst>
                    <a:ext uri="{9D8B030D-6E8A-4147-A177-3AD203B41FA5}">
                      <a16:colId xmlns:a16="http://schemas.microsoft.com/office/drawing/2014/main" val="20006"/>
                    </a:ext>
                  </a:extLst>
                </a:gridCol>
              </a:tblGrid>
              <a:tr h="641608">
                <a:tc gridSpan="7">
                  <a:txBody>
                    <a:bodyPr/>
                    <a:lstStyle/>
                    <a:p>
                      <a:pPr algn="ctr"/>
                      <a:r>
                        <a:rPr lang="fr-FR" dirty="0"/>
                        <a:t>ELECTIONS PROFESSIONNELLES 2022</a:t>
                      </a:r>
                    </a:p>
                    <a:p>
                      <a:pPr algn="ctr"/>
                      <a:r>
                        <a:rPr lang="fr-FR" dirty="0"/>
                        <a:t>CAP (calcul parité)</a:t>
                      </a:r>
                    </a:p>
                  </a:txBody>
                  <a:tcPr/>
                </a:tc>
                <a:tc hMerge="1">
                  <a:txBody>
                    <a:bodyPr/>
                    <a:lstStyle/>
                    <a:p>
                      <a:endParaRPr lang="fr-FR" dirty="0"/>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dirty="0"/>
                    </a:p>
                  </a:txBody>
                  <a:tcPr/>
                </a:tc>
                <a:tc hMerge="1">
                  <a:txBody>
                    <a:bodyPr/>
                    <a:lstStyle/>
                    <a:p>
                      <a:pPr algn="ctr"/>
                      <a:endParaRPr lang="fr-FR" dirty="0"/>
                    </a:p>
                  </a:txBody>
                  <a:tcPr/>
                </a:tc>
                <a:extLst>
                  <a:ext uri="{0D108BD9-81ED-4DB2-BD59-A6C34878D82A}">
                    <a16:rowId xmlns:a16="http://schemas.microsoft.com/office/drawing/2014/main" val="10000"/>
                  </a:ext>
                </a:extLst>
              </a:tr>
              <a:tr h="371726">
                <a:tc>
                  <a:txBody>
                    <a:bodyPr/>
                    <a:lstStyle/>
                    <a:p>
                      <a:endParaRPr lang="fr-FR" dirty="0"/>
                    </a:p>
                  </a:txBody>
                  <a:tcPr/>
                </a:tc>
                <a:tc gridSpan="4">
                  <a:txBody>
                    <a:bodyPr/>
                    <a:lstStyle/>
                    <a:p>
                      <a:pPr algn="ctr"/>
                      <a:r>
                        <a:rPr lang="fr-FR" dirty="0"/>
                        <a:t>Effectifs</a:t>
                      </a: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endParaRPr lang="fr-FR" dirty="0"/>
                    </a:p>
                  </a:txBody>
                  <a:tcPr/>
                </a:tc>
                <a:tc rowSpan="2">
                  <a:txBody>
                    <a:bodyPr/>
                    <a:lstStyle/>
                    <a:p>
                      <a:pPr algn="ctr"/>
                      <a:r>
                        <a:rPr lang="fr-FR" dirty="0"/>
                        <a:t>Nombres de représentants titulaires</a:t>
                      </a:r>
                    </a:p>
                  </a:txBody>
                  <a:tcPr/>
                </a:tc>
                <a:extLst>
                  <a:ext uri="{0D108BD9-81ED-4DB2-BD59-A6C34878D82A}">
                    <a16:rowId xmlns:a16="http://schemas.microsoft.com/office/drawing/2014/main" val="10001"/>
                  </a:ext>
                </a:extLst>
              </a:tr>
              <a:tr h="371726">
                <a:tc>
                  <a:txBody>
                    <a:bodyPr/>
                    <a:lstStyle/>
                    <a:p>
                      <a:endParaRPr lang="fr-FR"/>
                    </a:p>
                  </a:txBody>
                  <a:tcPr/>
                </a:tc>
                <a:tc gridSpan="2">
                  <a:txBody>
                    <a:bodyPr/>
                    <a:lstStyle/>
                    <a:p>
                      <a:pPr algn="ctr"/>
                      <a:r>
                        <a:rPr lang="fr-FR" dirty="0"/>
                        <a:t>Hommes</a:t>
                      </a:r>
                    </a:p>
                  </a:txBody>
                  <a:tcPr/>
                </a:tc>
                <a:tc hMerge="1">
                  <a:txBody>
                    <a:bodyPr/>
                    <a:lstStyle/>
                    <a:p>
                      <a:endParaRPr lang="fr-FR"/>
                    </a:p>
                  </a:txBody>
                  <a:tcPr/>
                </a:tc>
                <a:tc gridSpan="2">
                  <a:txBody>
                    <a:bodyPr/>
                    <a:lstStyle/>
                    <a:p>
                      <a:pPr algn="ctr"/>
                      <a:r>
                        <a:rPr lang="fr-FR" dirty="0"/>
                        <a:t>Femmes</a:t>
                      </a:r>
                    </a:p>
                  </a:txBody>
                  <a:tcPr/>
                </a:tc>
                <a:tc hMerge="1">
                  <a:txBody>
                    <a:bodyPr/>
                    <a:lstStyle/>
                    <a:p>
                      <a:endParaRPr lang="fr-FR"/>
                    </a:p>
                  </a:txBody>
                  <a:tcPr/>
                </a:tc>
                <a:tc>
                  <a:txBody>
                    <a:bodyPr/>
                    <a:lstStyle/>
                    <a:p>
                      <a:r>
                        <a:rPr lang="fr-FR" dirty="0"/>
                        <a:t>Total</a:t>
                      </a:r>
                    </a:p>
                  </a:txBody>
                  <a:tcPr/>
                </a:tc>
                <a:tc vMerge="1">
                  <a:txBody>
                    <a:bodyPr/>
                    <a:lstStyle/>
                    <a:p>
                      <a:endParaRPr lang="fr-FR" dirty="0"/>
                    </a:p>
                  </a:txBody>
                  <a:tcPr/>
                </a:tc>
                <a:extLst>
                  <a:ext uri="{0D108BD9-81ED-4DB2-BD59-A6C34878D82A}">
                    <a16:rowId xmlns:a16="http://schemas.microsoft.com/office/drawing/2014/main" val="10002"/>
                  </a:ext>
                </a:extLst>
              </a:tr>
              <a:tr h="371726">
                <a:tc>
                  <a:txBody>
                    <a:bodyPr/>
                    <a:lstStyle/>
                    <a:p>
                      <a:r>
                        <a:rPr lang="fr-FR" dirty="0"/>
                        <a:t>CAP A</a:t>
                      </a:r>
                    </a:p>
                  </a:txBody>
                  <a:tcPr/>
                </a:tc>
                <a:tc>
                  <a:txBody>
                    <a:bodyPr/>
                    <a:lstStyle/>
                    <a:p>
                      <a:endParaRPr lang="fr-FR" dirty="0"/>
                    </a:p>
                  </a:txBody>
                  <a:tcPr/>
                </a:tc>
                <a:tc>
                  <a:txBody>
                    <a:bodyPr/>
                    <a:lstStyle/>
                    <a:p>
                      <a:r>
                        <a:rPr lang="fr-FR" dirty="0"/>
                        <a:t>%</a:t>
                      </a:r>
                    </a:p>
                  </a:txBody>
                  <a:tcPr/>
                </a:tc>
                <a:tc>
                  <a:txBody>
                    <a:bodyPr/>
                    <a:lstStyle/>
                    <a:p>
                      <a:endParaRPr lang="fr-FR" dirty="0"/>
                    </a:p>
                  </a:txBody>
                  <a:tcPr/>
                </a:tc>
                <a:tc>
                  <a:txBody>
                    <a:bodyPr/>
                    <a:lstStyle/>
                    <a:p>
                      <a:r>
                        <a:rPr lang="fr-FR" dirty="0"/>
                        <a:t>%</a:t>
                      </a:r>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3"/>
                  </a:ext>
                </a:extLst>
              </a:tr>
              <a:tr h="440291">
                <a:tc>
                  <a:txBody>
                    <a:bodyPr/>
                    <a:lstStyle/>
                    <a:p>
                      <a:r>
                        <a:rPr lang="fr-FR" dirty="0"/>
                        <a:t>CAP B</a:t>
                      </a:r>
                    </a:p>
                  </a:txBody>
                  <a:tcPr/>
                </a:tc>
                <a:tc>
                  <a:txBody>
                    <a:bodyPr/>
                    <a:lstStyle/>
                    <a:p>
                      <a:endParaRPr lang="fr-FR" dirty="0"/>
                    </a:p>
                  </a:txBody>
                  <a:tcPr/>
                </a:tc>
                <a:tc>
                  <a:txBody>
                    <a:bodyPr/>
                    <a:lstStyle/>
                    <a:p>
                      <a:r>
                        <a:rPr lang="fr-FR" dirty="0"/>
                        <a:t>%</a:t>
                      </a:r>
                    </a:p>
                  </a:txBody>
                  <a:tcPr/>
                </a:tc>
                <a:tc>
                  <a:txBody>
                    <a:bodyPr/>
                    <a:lstStyle/>
                    <a:p>
                      <a:endParaRPr lang="fr-FR" dirty="0"/>
                    </a:p>
                  </a:txBody>
                  <a:tcPr/>
                </a:tc>
                <a:tc>
                  <a:txBody>
                    <a:bodyPr/>
                    <a:lstStyle/>
                    <a:p>
                      <a:r>
                        <a:rPr lang="fr-FR" dirty="0"/>
                        <a:t>%</a:t>
                      </a:r>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4"/>
                  </a:ext>
                </a:extLst>
              </a:tr>
              <a:tr h="371726">
                <a:tc>
                  <a:txBody>
                    <a:bodyPr/>
                    <a:lstStyle/>
                    <a:p>
                      <a:r>
                        <a:rPr lang="fr-FR" dirty="0"/>
                        <a:t>CAP C</a:t>
                      </a:r>
                    </a:p>
                  </a:txBody>
                  <a:tcPr/>
                </a:tc>
                <a:tc>
                  <a:txBody>
                    <a:bodyPr/>
                    <a:lstStyle/>
                    <a:p>
                      <a:endParaRPr lang="fr-FR" dirty="0"/>
                    </a:p>
                  </a:txBody>
                  <a:tcPr/>
                </a:tc>
                <a:tc>
                  <a:txBody>
                    <a:bodyPr/>
                    <a:lstStyle/>
                    <a:p>
                      <a:r>
                        <a:rPr lang="fr-FR" dirty="0"/>
                        <a:t>%</a:t>
                      </a:r>
                    </a:p>
                  </a:txBody>
                  <a:tcPr/>
                </a:tc>
                <a:tc>
                  <a:txBody>
                    <a:bodyPr/>
                    <a:lstStyle/>
                    <a:p>
                      <a:endParaRPr lang="fr-FR"/>
                    </a:p>
                  </a:txBody>
                  <a:tcPr/>
                </a:tc>
                <a:tc>
                  <a:txBody>
                    <a:bodyPr/>
                    <a:lstStyle/>
                    <a:p>
                      <a:r>
                        <a:rPr lang="fr-FR" dirty="0"/>
                        <a:t>%</a:t>
                      </a:r>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5"/>
                  </a:ext>
                </a:extLst>
              </a:tr>
            </a:tbl>
          </a:graphicData>
        </a:graphic>
      </p:graphicFrame>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16</a:t>
            </a:fld>
            <a:endParaRPr lang="fr-FR"/>
          </a:p>
        </p:txBody>
      </p:sp>
      <p:graphicFrame>
        <p:nvGraphicFramePr>
          <p:cNvPr id="6" name="Tableau 5"/>
          <p:cNvGraphicFramePr>
            <a:graphicFrameLocks noGrp="1"/>
          </p:cNvGraphicFramePr>
          <p:nvPr>
            <p:extLst>
              <p:ext uri="{D42A27DB-BD31-4B8C-83A1-F6EECF244321}">
                <p14:modId xmlns:p14="http://schemas.microsoft.com/office/powerpoint/2010/main" val="2105984201"/>
              </p:ext>
            </p:extLst>
          </p:nvPr>
        </p:nvGraphicFramePr>
        <p:xfrm>
          <a:off x="1001484" y="1349828"/>
          <a:ext cx="10551886" cy="2560320"/>
        </p:xfrm>
        <a:graphic>
          <a:graphicData uri="http://schemas.openxmlformats.org/drawingml/2006/table">
            <a:tbl>
              <a:tblPr firstRow="1" bandRow="1">
                <a:tableStyleId>{21E4AEA4-8DFA-4A89-87EB-49C32662AFE0}</a:tableStyleId>
              </a:tblPr>
              <a:tblGrid>
                <a:gridCol w="5275943">
                  <a:extLst>
                    <a:ext uri="{9D8B030D-6E8A-4147-A177-3AD203B41FA5}">
                      <a16:colId xmlns:a16="http://schemas.microsoft.com/office/drawing/2014/main" val="20000"/>
                    </a:ext>
                  </a:extLst>
                </a:gridCol>
                <a:gridCol w="5275943">
                  <a:extLst>
                    <a:ext uri="{9D8B030D-6E8A-4147-A177-3AD203B41FA5}">
                      <a16:colId xmlns:a16="http://schemas.microsoft.com/office/drawing/2014/main" val="20001"/>
                    </a:ext>
                  </a:extLst>
                </a:gridCol>
              </a:tblGrid>
              <a:tr h="280817">
                <a:tc>
                  <a:txBody>
                    <a:bodyPr/>
                    <a:lstStyle/>
                    <a:p>
                      <a:r>
                        <a:rPr lang="fr-FR" dirty="0"/>
                        <a:t>Nb de  fonctionnaires</a:t>
                      </a:r>
                    </a:p>
                  </a:txBody>
                  <a:tcPr/>
                </a:tc>
                <a:tc>
                  <a:txBody>
                    <a:bodyPr/>
                    <a:lstStyle/>
                    <a:p>
                      <a:r>
                        <a:rPr lang="fr-FR" dirty="0"/>
                        <a:t>Nb de représentants du personnel</a:t>
                      </a:r>
                    </a:p>
                  </a:txBody>
                  <a:tcPr/>
                </a:tc>
                <a:extLst>
                  <a:ext uri="{0D108BD9-81ED-4DB2-BD59-A6C34878D82A}">
                    <a16:rowId xmlns:a16="http://schemas.microsoft.com/office/drawing/2014/main" val="10000"/>
                  </a:ext>
                </a:extLst>
              </a:tr>
              <a:tr h="280817">
                <a:tc>
                  <a:txBody>
                    <a:bodyPr/>
                    <a:lstStyle/>
                    <a:p>
                      <a:r>
                        <a:rPr lang="fr-FR" dirty="0"/>
                        <a:t>Inférieur</a:t>
                      </a:r>
                      <a:r>
                        <a:rPr lang="fr-FR" baseline="0" dirty="0"/>
                        <a:t> à 40</a:t>
                      </a:r>
                      <a:endParaRPr lang="fr-FR" dirty="0"/>
                    </a:p>
                  </a:txBody>
                  <a:tcPr/>
                </a:tc>
                <a:tc>
                  <a:txBody>
                    <a:bodyPr/>
                    <a:lstStyle/>
                    <a:p>
                      <a:r>
                        <a:rPr lang="fr-FR" dirty="0"/>
                        <a:t>3 titulaires – 3 suppléants</a:t>
                      </a:r>
                    </a:p>
                  </a:txBody>
                  <a:tcPr/>
                </a:tc>
                <a:extLst>
                  <a:ext uri="{0D108BD9-81ED-4DB2-BD59-A6C34878D82A}">
                    <a16:rowId xmlns:a16="http://schemas.microsoft.com/office/drawing/2014/main" val="10001"/>
                  </a:ext>
                </a:extLst>
              </a:tr>
              <a:tr h="280817">
                <a:tc>
                  <a:txBody>
                    <a:bodyPr/>
                    <a:lstStyle/>
                    <a:p>
                      <a:r>
                        <a:rPr lang="fr-FR" dirty="0"/>
                        <a:t>De 40 à 249</a:t>
                      </a:r>
                    </a:p>
                  </a:txBody>
                  <a:tcPr/>
                </a:tc>
                <a:tc>
                  <a:txBody>
                    <a:bodyPr/>
                    <a:lstStyle/>
                    <a:p>
                      <a:r>
                        <a:rPr lang="fr-FR" dirty="0"/>
                        <a:t>4 titulaires – 4 suppléants</a:t>
                      </a:r>
                    </a:p>
                  </a:txBody>
                  <a:tcPr/>
                </a:tc>
                <a:extLst>
                  <a:ext uri="{0D108BD9-81ED-4DB2-BD59-A6C34878D82A}">
                    <a16:rowId xmlns:a16="http://schemas.microsoft.com/office/drawing/2014/main" val="10002"/>
                  </a:ext>
                </a:extLst>
              </a:tr>
              <a:tr h="280817">
                <a:tc>
                  <a:txBody>
                    <a:bodyPr/>
                    <a:lstStyle/>
                    <a:p>
                      <a:r>
                        <a:rPr lang="fr-FR" dirty="0"/>
                        <a:t>De 250 à 499</a:t>
                      </a:r>
                    </a:p>
                  </a:txBody>
                  <a:tcPr/>
                </a:tc>
                <a:tc>
                  <a:txBody>
                    <a:bodyPr/>
                    <a:lstStyle/>
                    <a:p>
                      <a:r>
                        <a:rPr lang="fr-FR" dirty="0"/>
                        <a:t>5 titulaires – 5 suppléants</a:t>
                      </a:r>
                    </a:p>
                  </a:txBody>
                  <a:tcPr/>
                </a:tc>
                <a:extLst>
                  <a:ext uri="{0D108BD9-81ED-4DB2-BD59-A6C34878D82A}">
                    <a16:rowId xmlns:a16="http://schemas.microsoft.com/office/drawing/2014/main" val="10003"/>
                  </a:ext>
                </a:extLst>
              </a:tr>
              <a:tr h="280817">
                <a:tc>
                  <a:txBody>
                    <a:bodyPr/>
                    <a:lstStyle/>
                    <a:p>
                      <a:r>
                        <a:rPr lang="fr-FR" dirty="0"/>
                        <a:t>De 500</a:t>
                      </a:r>
                      <a:r>
                        <a:rPr lang="fr-FR" baseline="0" dirty="0"/>
                        <a:t> à 749</a:t>
                      </a:r>
                      <a:endParaRPr lang="fr-FR" dirty="0"/>
                    </a:p>
                  </a:txBody>
                  <a:tcPr/>
                </a:tc>
                <a:tc>
                  <a:txBody>
                    <a:bodyPr/>
                    <a:lstStyle/>
                    <a:p>
                      <a:r>
                        <a:rPr lang="fr-FR" dirty="0"/>
                        <a:t>6 titulaires – 6 suppléants</a:t>
                      </a:r>
                    </a:p>
                  </a:txBody>
                  <a:tcPr/>
                </a:tc>
                <a:extLst>
                  <a:ext uri="{0D108BD9-81ED-4DB2-BD59-A6C34878D82A}">
                    <a16:rowId xmlns:a16="http://schemas.microsoft.com/office/drawing/2014/main" val="10004"/>
                  </a:ext>
                </a:extLst>
              </a:tr>
              <a:tr h="280817">
                <a:tc>
                  <a:txBody>
                    <a:bodyPr/>
                    <a:lstStyle/>
                    <a:p>
                      <a:r>
                        <a:rPr lang="fr-FR" dirty="0"/>
                        <a:t>De 750 à 999</a:t>
                      </a:r>
                    </a:p>
                  </a:txBody>
                  <a:tcPr/>
                </a:tc>
                <a:tc>
                  <a:txBody>
                    <a:bodyPr/>
                    <a:lstStyle/>
                    <a:p>
                      <a:r>
                        <a:rPr lang="fr-FR" dirty="0"/>
                        <a:t>7 titulaires – 7 suppléants</a:t>
                      </a:r>
                    </a:p>
                  </a:txBody>
                  <a:tcPr/>
                </a:tc>
                <a:extLst>
                  <a:ext uri="{0D108BD9-81ED-4DB2-BD59-A6C34878D82A}">
                    <a16:rowId xmlns:a16="http://schemas.microsoft.com/office/drawing/2014/main" val="10005"/>
                  </a:ext>
                </a:extLst>
              </a:tr>
              <a:tr h="280817">
                <a:tc>
                  <a:txBody>
                    <a:bodyPr/>
                    <a:lstStyle/>
                    <a:p>
                      <a:r>
                        <a:rPr lang="fr-FR" dirty="0"/>
                        <a:t>A partir de 1000</a:t>
                      </a:r>
                    </a:p>
                  </a:txBody>
                  <a:tcPr/>
                </a:tc>
                <a:tc>
                  <a:txBody>
                    <a:bodyPr/>
                    <a:lstStyle/>
                    <a:p>
                      <a:r>
                        <a:rPr lang="fr-FR" dirty="0"/>
                        <a:t>8 titulaires – 8 suppléants</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711825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6667005" cy="650875"/>
          </a:xfrm>
          <a:solidFill>
            <a:schemeClr val="accent2">
              <a:lumMod val="75000"/>
            </a:schemeClr>
          </a:solidFill>
        </p:spPr>
        <p:txBody>
          <a:bodyPr>
            <a:normAutofit fontScale="90000"/>
          </a:bodyPr>
          <a:lstStyle/>
          <a:p>
            <a:r>
              <a:rPr lang="fr-FR" b="1" dirty="0">
                <a:solidFill>
                  <a:schemeClr val="bg1"/>
                </a:solidFill>
              </a:rPr>
              <a:t>IV/ Les effectifs - CCP</a:t>
            </a:r>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17</a:t>
            </a:fld>
            <a:endParaRPr lang="fr-FR"/>
          </a:p>
        </p:txBody>
      </p:sp>
      <p:graphicFrame>
        <p:nvGraphicFramePr>
          <p:cNvPr id="6" name="Tableau 5"/>
          <p:cNvGraphicFramePr>
            <a:graphicFrameLocks noGrp="1"/>
          </p:cNvGraphicFramePr>
          <p:nvPr>
            <p:extLst>
              <p:ext uri="{D42A27DB-BD31-4B8C-83A1-F6EECF244321}">
                <p14:modId xmlns:p14="http://schemas.microsoft.com/office/powerpoint/2010/main" val="1618386185"/>
              </p:ext>
            </p:extLst>
          </p:nvPr>
        </p:nvGraphicFramePr>
        <p:xfrm>
          <a:off x="1001484" y="1349830"/>
          <a:ext cx="10545474" cy="4786386"/>
        </p:xfrm>
        <a:graphic>
          <a:graphicData uri="http://schemas.openxmlformats.org/drawingml/2006/table">
            <a:tbl>
              <a:tblPr firstRow="1" bandRow="1">
                <a:tableStyleId>{21E4AEA4-8DFA-4A89-87EB-49C32662AFE0}</a:tableStyleId>
              </a:tblPr>
              <a:tblGrid>
                <a:gridCol w="5272737">
                  <a:extLst>
                    <a:ext uri="{9D8B030D-6E8A-4147-A177-3AD203B41FA5}">
                      <a16:colId xmlns:a16="http://schemas.microsoft.com/office/drawing/2014/main" val="20000"/>
                    </a:ext>
                  </a:extLst>
                </a:gridCol>
                <a:gridCol w="5272737">
                  <a:extLst>
                    <a:ext uri="{9D8B030D-6E8A-4147-A177-3AD203B41FA5}">
                      <a16:colId xmlns:a16="http://schemas.microsoft.com/office/drawing/2014/main" val="20001"/>
                    </a:ext>
                  </a:extLst>
                </a:gridCol>
              </a:tblGrid>
              <a:tr h="528662">
                <a:tc>
                  <a:txBody>
                    <a:bodyPr/>
                    <a:lstStyle/>
                    <a:p>
                      <a:r>
                        <a:rPr lang="fr-FR" dirty="0"/>
                        <a:t>Nb de  fonctionnaires</a:t>
                      </a:r>
                    </a:p>
                  </a:txBody>
                  <a:tcPr/>
                </a:tc>
                <a:tc>
                  <a:txBody>
                    <a:bodyPr/>
                    <a:lstStyle/>
                    <a:p>
                      <a:r>
                        <a:rPr lang="fr-FR" dirty="0"/>
                        <a:t>Nb de représentants du personnel</a:t>
                      </a:r>
                    </a:p>
                  </a:txBody>
                  <a:tcPr/>
                </a:tc>
                <a:extLst>
                  <a:ext uri="{0D108BD9-81ED-4DB2-BD59-A6C34878D82A}">
                    <a16:rowId xmlns:a16="http://schemas.microsoft.com/office/drawing/2014/main" val="10000"/>
                  </a:ext>
                </a:extLst>
              </a:tr>
              <a:tr h="528662">
                <a:tc>
                  <a:txBody>
                    <a:bodyPr/>
                    <a:lstStyle/>
                    <a:p>
                      <a:r>
                        <a:rPr lang="fr-FR" dirty="0"/>
                        <a:t>Inférieur</a:t>
                      </a:r>
                      <a:r>
                        <a:rPr lang="fr-FR" baseline="0" dirty="0"/>
                        <a:t> à 25</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2 titulaires – 2 suppléants</a:t>
                      </a:r>
                    </a:p>
                    <a:p>
                      <a:endParaRPr lang="fr-FR" dirty="0"/>
                    </a:p>
                  </a:txBody>
                  <a:tcPr/>
                </a:tc>
                <a:extLst>
                  <a:ext uri="{0D108BD9-81ED-4DB2-BD59-A6C34878D82A}">
                    <a16:rowId xmlns:a16="http://schemas.microsoft.com/office/drawing/2014/main" val="10001"/>
                  </a:ext>
                </a:extLst>
              </a:tr>
              <a:tr h="528662">
                <a:tc>
                  <a:txBody>
                    <a:bodyPr/>
                    <a:lstStyle/>
                    <a:p>
                      <a:r>
                        <a:rPr lang="fr-FR" dirty="0"/>
                        <a:t>De 25 à 99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3 titulaires – 3 suppléants</a:t>
                      </a:r>
                    </a:p>
                    <a:p>
                      <a:endParaRPr lang="fr-FR" dirty="0"/>
                    </a:p>
                  </a:txBody>
                  <a:tcPr/>
                </a:tc>
                <a:extLst>
                  <a:ext uri="{0D108BD9-81ED-4DB2-BD59-A6C34878D82A}">
                    <a16:rowId xmlns:a16="http://schemas.microsoft.com/office/drawing/2014/main" val="10002"/>
                  </a:ext>
                </a:extLst>
              </a:tr>
              <a:tr h="528662">
                <a:tc>
                  <a:txBody>
                    <a:bodyPr/>
                    <a:lstStyle/>
                    <a:p>
                      <a:r>
                        <a:rPr lang="fr-FR" dirty="0"/>
                        <a:t>De 100 à 249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4 titulaires – 4 suppléants</a:t>
                      </a:r>
                    </a:p>
                    <a:p>
                      <a:endParaRPr lang="fr-FR" dirty="0"/>
                    </a:p>
                  </a:txBody>
                  <a:tcPr/>
                </a:tc>
                <a:extLst>
                  <a:ext uri="{0D108BD9-81ED-4DB2-BD59-A6C34878D82A}">
                    <a16:rowId xmlns:a16="http://schemas.microsoft.com/office/drawing/2014/main" val="10003"/>
                  </a:ext>
                </a:extLst>
              </a:tr>
              <a:tr h="528662">
                <a:tc>
                  <a:txBody>
                    <a:bodyPr/>
                    <a:lstStyle/>
                    <a:p>
                      <a:r>
                        <a:rPr lang="fr-FR" dirty="0"/>
                        <a:t>De 250</a:t>
                      </a:r>
                      <a:r>
                        <a:rPr lang="fr-FR" baseline="0" dirty="0"/>
                        <a:t> à 499</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5 titulaires – 5 suppléants</a:t>
                      </a:r>
                    </a:p>
                    <a:p>
                      <a:endParaRPr lang="fr-FR" dirty="0"/>
                    </a:p>
                  </a:txBody>
                  <a:tcPr/>
                </a:tc>
                <a:extLst>
                  <a:ext uri="{0D108BD9-81ED-4DB2-BD59-A6C34878D82A}">
                    <a16:rowId xmlns:a16="http://schemas.microsoft.com/office/drawing/2014/main" val="10004"/>
                  </a:ext>
                </a:extLst>
              </a:tr>
              <a:tr h="528662">
                <a:tc>
                  <a:txBody>
                    <a:bodyPr/>
                    <a:lstStyle/>
                    <a:p>
                      <a:r>
                        <a:rPr lang="fr-FR" dirty="0"/>
                        <a:t>De 500 à</a:t>
                      </a:r>
                      <a:r>
                        <a:rPr lang="fr-FR" baseline="0" dirty="0"/>
                        <a:t> 749</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6 titulaires – 6 suppléants</a:t>
                      </a:r>
                    </a:p>
                    <a:p>
                      <a:endParaRPr lang="fr-FR" dirty="0"/>
                    </a:p>
                  </a:txBody>
                  <a:tcPr/>
                </a:tc>
                <a:extLst>
                  <a:ext uri="{0D108BD9-81ED-4DB2-BD59-A6C34878D82A}">
                    <a16:rowId xmlns:a16="http://schemas.microsoft.com/office/drawing/2014/main" val="10005"/>
                  </a:ext>
                </a:extLst>
              </a:tr>
              <a:tr h="528662">
                <a:tc>
                  <a:txBody>
                    <a:bodyPr/>
                    <a:lstStyle/>
                    <a:p>
                      <a:r>
                        <a:rPr lang="fr-FR" dirty="0"/>
                        <a:t>De 750 à 999</a:t>
                      </a:r>
                    </a:p>
                  </a:txBody>
                  <a:tcPr/>
                </a:tc>
                <a:tc>
                  <a:txBody>
                    <a:bodyPr/>
                    <a:lstStyle/>
                    <a:p>
                      <a:r>
                        <a:rPr lang="fr-FR" dirty="0"/>
                        <a:t>7 titulaires – 7 suppléants</a:t>
                      </a:r>
                    </a:p>
                  </a:txBody>
                  <a:tcPr/>
                </a:tc>
                <a:extLst>
                  <a:ext uri="{0D108BD9-81ED-4DB2-BD59-A6C34878D82A}">
                    <a16:rowId xmlns:a16="http://schemas.microsoft.com/office/drawing/2014/main" val="10006"/>
                  </a:ext>
                </a:extLst>
              </a:tr>
              <a:tr h="528662">
                <a:tc>
                  <a:txBody>
                    <a:bodyPr/>
                    <a:lstStyle/>
                    <a:p>
                      <a:r>
                        <a:rPr lang="fr-FR" dirty="0"/>
                        <a:t>A partir de 1000</a:t>
                      </a:r>
                    </a:p>
                  </a:txBody>
                  <a:tcPr/>
                </a:tc>
                <a:tc>
                  <a:txBody>
                    <a:bodyPr/>
                    <a:lstStyle/>
                    <a:p>
                      <a:r>
                        <a:rPr lang="fr-FR" dirty="0"/>
                        <a:t>8 titulaires – 8 suppléants</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922318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6667005" cy="650875"/>
          </a:xfrm>
          <a:solidFill>
            <a:schemeClr val="accent2">
              <a:lumMod val="75000"/>
            </a:schemeClr>
          </a:solidFill>
        </p:spPr>
        <p:txBody>
          <a:bodyPr>
            <a:normAutofit fontScale="90000"/>
          </a:bodyPr>
          <a:lstStyle/>
          <a:p>
            <a:r>
              <a:rPr lang="fr-FR" b="1" dirty="0">
                <a:solidFill>
                  <a:schemeClr val="bg1"/>
                </a:solidFill>
              </a:rPr>
              <a:t>IV/ Les effectifs - CST</a:t>
            </a:r>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18</a:t>
            </a:fld>
            <a:endParaRPr lang="fr-FR"/>
          </a:p>
        </p:txBody>
      </p:sp>
      <p:graphicFrame>
        <p:nvGraphicFramePr>
          <p:cNvPr id="6" name="Tableau 5"/>
          <p:cNvGraphicFramePr>
            <a:graphicFrameLocks noGrp="1"/>
          </p:cNvGraphicFramePr>
          <p:nvPr>
            <p:extLst>
              <p:ext uri="{D42A27DB-BD31-4B8C-83A1-F6EECF244321}">
                <p14:modId xmlns:p14="http://schemas.microsoft.com/office/powerpoint/2010/main" val="4130354947"/>
              </p:ext>
            </p:extLst>
          </p:nvPr>
        </p:nvGraphicFramePr>
        <p:xfrm>
          <a:off x="1001484" y="1349830"/>
          <a:ext cx="10545474" cy="2977564"/>
        </p:xfrm>
        <a:graphic>
          <a:graphicData uri="http://schemas.openxmlformats.org/drawingml/2006/table">
            <a:tbl>
              <a:tblPr firstRow="1" bandRow="1">
                <a:tableStyleId>{21E4AEA4-8DFA-4A89-87EB-49C32662AFE0}</a:tableStyleId>
              </a:tblPr>
              <a:tblGrid>
                <a:gridCol w="5272737">
                  <a:extLst>
                    <a:ext uri="{9D8B030D-6E8A-4147-A177-3AD203B41FA5}">
                      <a16:colId xmlns:a16="http://schemas.microsoft.com/office/drawing/2014/main" val="20000"/>
                    </a:ext>
                  </a:extLst>
                </a:gridCol>
                <a:gridCol w="5272737">
                  <a:extLst>
                    <a:ext uri="{9D8B030D-6E8A-4147-A177-3AD203B41FA5}">
                      <a16:colId xmlns:a16="http://schemas.microsoft.com/office/drawing/2014/main" val="20001"/>
                    </a:ext>
                  </a:extLst>
                </a:gridCol>
              </a:tblGrid>
              <a:tr h="528662">
                <a:tc>
                  <a:txBody>
                    <a:bodyPr/>
                    <a:lstStyle/>
                    <a:p>
                      <a:r>
                        <a:rPr lang="fr-FR" dirty="0"/>
                        <a:t>Nb de  fonctionnaires</a:t>
                      </a:r>
                    </a:p>
                  </a:txBody>
                  <a:tcPr/>
                </a:tc>
                <a:tc>
                  <a:txBody>
                    <a:bodyPr/>
                    <a:lstStyle/>
                    <a:p>
                      <a:r>
                        <a:rPr lang="fr-FR" dirty="0"/>
                        <a:t>Nb de représentants du personnel</a:t>
                      </a:r>
                    </a:p>
                  </a:txBody>
                  <a:tcPr/>
                </a:tc>
                <a:extLst>
                  <a:ext uri="{0D108BD9-81ED-4DB2-BD59-A6C34878D82A}">
                    <a16:rowId xmlns:a16="http://schemas.microsoft.com/office/drawing/2014/main" val="10000"/>
                  </a:ext>
                </a:extLst>
              </a:tr>
              <a:tr h="528662">
                <a:tc>
                  <a:txBody>
                    <a:bodyPr/>
                    <a:lstStyle/>
                    <a:p>
                      <a:r>
                        <a:rPr lang="fr-FR" dirty="0"/>
                        <a:t>De 50 à 199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3 à 5 titulaires – autant de suppléants</a:t>
                      </a:r>
                    </a:p>
                  </a:txBody>
                  <a:tcPr/>
                </a:tc>
                <a:extLst>
                  <a:ext uri="{0D108BD9-81ED-4DB2-BD59-A6C34878D82A}">
                    <a16:rowId xmlns:a16="http://schemas.microsoft.com/office/drawing/2014/main" val="10001"/>
                  </a:ext>
                </a:extLst>
              </a:tr>
              <a:tr h="528662">
                <a:tc>
                  <a:txBody>
                    <a:bodyPr/>
                    <a:lstStyle/>
                    <a:p>
                      <a:r>
                        <a:rPr lang="fr-FR" dirty="0"/>
                        <a:t>De 200 à 999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4 à 6 titulaires – autant de suppléants</a:t>
                      </a:r>
                    </a:p>
                    <a:p>
                      <a:endParaRPr lang="fr-FR" dirty="0"/>
                    </a:p>
                  </a:txBody>
                  <a:tcPr/>
                </a:tc>
                <a:extLst>
                  <a:ext uri="{0D108BD9-81ED-4DB2-BD59-A6C34878D82A}">
                    <a16:rowId xmlns:a16="http://schemas.microsoft.com/office/drawing/2014/main" val="10002"/>
                  </a:ext>
                </a:extLst>
              </a:tr>
              <a:tr h="528662">
                <a:tc>
                  <a:txBody>
                    <a:bodyPr/>
                    <a:lstStyle/>
                    <a:p>
                      <a:r>
                        <a:rPr lang="fr-FR" dirty="0"/>
                        <a:t>De 250</a:t>
                      </a:r>
                      <a:r>
                        <a:rPr lang="fr-FR" baseline="0" dirty="0"/>
                        <a:t> à 499</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5 à 8 titulaires – autant de suppléants</a:t>
                      </a:r>
                    </a:p>
                    <a:p>
                      <a:endParaRPr lang="fr-FR" dirty="0"/>
                    </a:p>
                  </a:txBody>
                  <a:tcPr/>
                </a:tc>
                <a:extLst>
                  <a:ext uri="{0D108BD9-81ED-4DB2-BD59-A6C34878D82A}">
                    <a16:rowId xmlns:a16="http://schemas.microsoft.com/office/drawing/2014/main" val="10003"/>
                  </a:ext>
                </a:extLst>
              </a:tr>
              <a:tr h="528662">
                <a:tc>
                  <a:txBody>
                    <a:bodyPr/>
                    <a:lstStyle/>
                    <a:p>
                      <a:r>
                        <a:rPr lang="fr-FR" dirty="0"/>
                        <a:t>A partir de 2000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7 à 15 titulaires – autant de suppléants</a:t>
                      </a:r>
                    </a:p>
                    <a:p>
                      <a:endParaRPr lang="fr-FR"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28245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9858154" cy="1070270"/>
          </a:xfrm>
          <a:solidFill>
            <a:schemeClr val="accent2">
              <a:lumMod val="75000"/>
            </a:schemeClr>
          </a:solidFill>
        </p:spPr>
        <p:txBody>
          <a:bodyPr>
            <a:normAutofit fontScale="90000"/>
          </a:bodyPr>
          <a:lstStyle/>
          <a:p>
            <a:r>
              <a:rPr lang="fr-FR" b="1" dirty="0">
                <a:solidFill>
                  <a:schemeClr val="bg1"/>
                </a:solidFill>
              </a:rPr>
              <a:t>V/ La liste des candidats : Les organisations syndicales</a:t>
            </a:r>
          </a:p>
        </p:txBody>
      </p:sp>
      <p:sp>
        <p:nvSpPr>
          <p:cNvPr id="3" name="Espace réservé du contenu 2"/>
          <p:cNvSpPr>
            <a:spLocks noGrp="1"/>
          </p:cNvSpPr>
          <p:nvPr>
            <p:ph idx="1"/>
          </p:nvPr>
        </p:nvSpPr>
        <p:spPr>
          <a:xfrm>
            <a:off x="838200" y="1510506"/>
            <a:ext cx="10763992" cy="4845844"/>
          </a:xfrm>
        </p:spPr>
        <p:txBody>
          <a:bodyPr>
            <a:normAutofit/>
          </a:bodyPr>
          <a:lstStyle/>
          <a:p>
            <a:pPr marL="0" indent="0">
              <a:buNone/>
            </a:pPr>
            <a:r>
              <a:rPr lang="fr-FR" b="1" dirty="0"/>
              <a:t>Conditions pour être </a:t>
            </a:r>
            <a:r>
              <a:rPr lang="fr-FR" b="1" dirty="0" err="1"/>
              <a:t>autorisé·es</a:t>
            </a:r>
            <a:r>
              <a:rPr lang="fr-FR" b="1" dirty="0"/>
              <a:t> à présenter des </a:t>
            </a:r>
            <a:r>
              <a:rPr lang="fr-FR" b="1" dirty="0" err="1"/>
              <a:t>candidat·es</a:t>
            </a:r>
            <a:r>
              <a:rPr lang="fr-FR" b="1" dirty="0"/>
              <a:t>:</a:t>
            </a:r>
            <a:endParaRPr lang="fr-FR" dirty="0"/>
          </a:p>
          <a:p>
            <a:r>
              <a:rPr lang="fr-FR" dirty="0"/>
              <a:t>Organisations syndicales de fonctionnaires qui, dans la Fonction Publique Territoriale, sont constituées depuis au moins 2 ans (à partir de la date du dépôt légal des statuts) et qui satisfont aux critères de respect des valeurs républicaines et d’indépendance.</a:t>
            </a:r>
          </a:p>
          <a:p>
            <a:r>
              <a:rPr lang="fr-FR" dirty="0"/>
              <a:t>Organisations syndicales de fonctionnaires affiliées à une union de syndicats de fonctionnaires qui remplissent les mêmes conditions.</a:t>
            </a:r>
          </a:p>
          <a:p>
            <a:endParaRPr lang="fr-FR" dirty="0"/>
          </a:p>
          <a:p>
            <a:pPr marL="0" indent="0">
              <a:buNone/>
            </a:pPr>
            <a:r>
              <a:rPr lang="fr-FR" i="1" dirty="0"/>
              <a:t>Si irrecevabilité : décision motivée à remettre au délégué de liste au plus tard le jour suivant la date limite du dépôt. </a:t>
            </a:r>
            <a:endParaRPr lang="fr-FR" i="1" u="sng" dirty="0"/>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19</a:t>
            </a:fld>
            <a:endParaRPr lang="fr-FR"/>
          </a:p>
        </p:txBody>
      </p:sp>
    </p:spTree>
    <p:extLst>
      <p:ext uri="{BB962C8B-B14F-4D97-AF65-F5344CB8AC3E}">
        <p14:creationId xmlns:p14="http://schemas.microsoft.com/office/powerpoint/2010/main" val="2013981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3791857" cy="650875"/>
          </a:xfrm>
          <a:solidFill>
            <a:schemeClr val="accent2">
              <a:lumMod val="75000"/>
            </a:schemeClr>
          </a:solidFill>
        </p:spPr>
        <p:txBody>
          <a:bodyPr>
            <a:normAutofit fontScale="90000"/>
          </a:bodyPr>
          <a:lstStyle/>
          <a:p>
            <a:r>
              <a:rPr lang="fr-FR" b="1" dirty="0">
                <a:solidFill>
                  <a:schemeClr val="bg1"/>
                </a:solidFill>
              </a:rPr>
              <a:t>PLAN</a:t>
            </a:r>
          </a:p>
        </p:txBody>
      </p:sp>
      <p:sp>
        <p:nvSpPr>
          <p:cNvPr id="3" name="Espace réservé du contenu 2"/>
          <p:cNvSpPr>
            <a:spLocks noGrp="1"/>
          </p:cNvSpPr>
          <p:nvPr>
            <p:ph idx="1"/>
          </p:nvPr>
        </p:nvSpPr>
        <p:spPr>
          <a:xfrm>
            <a:off x="838200" y="1510506"/>
            <a:ext cx="10763992" cy="4845844"/>
          </a:xfrm>
        </p:spPr>
        <p:txBody>
          <a:bodyPr>
            <a:normAutofit/>
          </a:bodyPr>
          <a:lstStyle/>
          <a:p>
            <a:endParaRPr lang="fr-FR" dirty="0"/>
          </a:p>
          <a:p>
            <a:r>
              <a:rPr lang="fr-FR" sz="3200" b="1" dirty="0"/>
              <a:t>Les textes</a:t>
            </a:r>
            <a:endParaRPr lang="fr-FR" sz="3200" dirty="0"/>
          </a:p>
          <a:p>
            <a:r>
              <a:rPr lang="fr-FR" sz="3200" b="1" dirty="0"/>
              <a:t>II. Le vote électronique</a:t>
            </a:r>
            <a:endParaRPr lang="fr-FR" sz="3200" dirty="0"/>
          </a:p>
          <a:p>
            <a:r>
              <a:rPr lang="fr-FR" sz="3200" b="1" dirty="0"/>
              <a:t>III. Les CAP / CCP / CST</a:t>
            </a:r>
            <a:endParaRPr lang="fr-FR" sz="3200" dirty="0"/>
          </a:p>
          <a:p>
            <a:r>
              <a:rPr lang="fr-FR" sz="3200" b="1" dirty="0"/>
              <a:t>IV. Les effectifs</a:t>
            </a:r>
            <a:endParaRPr lang="fr-FR" sz="3200" dirty="0"/>
          </a:p>
          <a:p>
            <a:r>
              <a:rPr lang="fr-FR" sz="3200" b="1" dirty="0"/>
              <a:t>V. Les listes </a:t>
            </a:r>
            <a:r>
              <a:rPr lang="fr-FR" sz="3200" b="1"/>
              <a:t>de candidats : </a:t>
            </a:r>
            <a:r>
              <a:rPr lang="fr-FR" sz="3200" b="1" dirty="0"/>
              <a:t>dispositions communes aux 3 instances</a:t>
            </a:r>
            <a:endParaRPr lang="fr-FR" sz="3200" dirty="0"/>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2</a:t>
            </a:fld>
            <a:endParaRPr lang="fr-FR"/>
          </a:p>
        </p:txBody>
      </p:sp>
    </p:spTree>
    <p:extLst>
      <p:ext uri="{BB962C8B-B14F-4D97-AF65-F5344CB8AC3E}">
        <p14:creationId xmlns:p14="http://schemas.microsoft.com/office/powerpoint/2010/main" val="4239282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9858154" cy="1070270"/>
          </a:xfrm>
          <a:solidFill>
            <a:schemeClr val="accent2">
              <a:lumMod val="75000"/>
            </a:schemeClr>
          </a:solidFill>
        </p:spPr>
        <p:txBody>
          <a:bodyPr>
            <a:normAutofit fontScale="90000"/>
          </a:bodyPr>
          <a:lstStyle/>
          <a:p>
            <a:r>
              <a:rPr lang="fr-FR" b="1" dirty="0">
                <a:solidFill>
                  <a:schemeClr val="bg1"/>
                </a:solidFill>
              </a:rPr>
              <a:t>V/ La liste des candidats : Les organisations syndicales (suite)</a:t>
            </a:r>
          </a:p>
        </p:txBody>
      </p:sp>
      <p:sp>
        <p:nvSpPr>
          <p:cNvPr id="3" name="Espace réservé du contenu 2"/>
          <p:cNvSpPr>
            <a:spLocks noGrp="1"/>
          </p:cNvSpPr>
          <p:nvPr>
            <p:ph idx="1"/>
          </p:nvPr>
        </p:nvSpPr>
        <p:spPr>
          <a:xfrm>
            <a:off x="838200" y="1510506"/>
            <a:ext cx="10763992" cy="4845844"/>
          </a:xfrm>
        </p:spPr>
        <p:txBody>
          <a:bodyPr>
            <a:normAutofit/>
          </a:bodyPr>
          <a:lstStyle/>
          <a:p>
            <a:endParaRPr lang="fr-FR" dirty="0"/>
          </a:p>
          <a:p>
            <a:r>
              <a:rPr lang="fr-FR" dirty="0"/>
              <a:t>Une seule liste par organisation syndicale</a:t>
            </a:r>
          </a:p>
          <a:p>
            <a:r>
              <a:rPr lang="fr-FR" dirty="0"/>
              <a:t>Possibilité de listes communes à plusieurs organisations syndicales</a:t>
            </a:r>
          </a:p>
          <a:p>
            <a:r>
              <a:rPr lang="fr-FR" dirty="0"/>
              <a:t>Impossibilité d’être candidat </a:t>
            </a:r>
            <a:r>
              <a:rPr lang="fr-FR" dirty="0" err="1"/>
              <a:t>surplusieurs</a:t>
            </a:r>
            <a:r>
              <a:rPr lang="fr-FR" dirty="0"/>
              <a:t> listes pour un même scrutin</a:t>
            </a:r>
          </a:p>
          <a:p>
            <a:r>
              <a:rPr lang="fr-FR" dirty="0"/>
              <a:t>Répartition équilibrée : respect de la répartition femmes-hommes par rapport aux effectifs du 01/01/2022 (arrondi inférieur ou supérieur)</a:t>
            </a:r>
          </a:p>
          <a:p>
            <a:r>
              <a:rPr lang="fr-FR" dirty="0"/>
              <a:t>Candidat relevant du périmètre de l’élection</a:t>
            </a:r>
          </a:p>
          <a:p>
            <a:r>
              <a:rPr lang="fr-FR" dirty="0"/>
              <a:t>Respect de composition listes incomplètes/excédentaires</a:t>
            </a:r>
          </a:p>
          <a:p>
            <a:r>
              <a:rPr lang="fr-FR" dirty="0"/>
              <a:t>Respect de l’éligibilité des candidats </a:t>
            </a:r>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20</a:t>
            </a:fld>
            <a:endParaRPr lang="fr-FR"/>
          </a:p>
        </p:txBody>
      </p:sp>
    </p:spTree>
    <p:extLst>
      <p:ext uri="{BB962C8B-B14F-4D97-AF65-F5344CB8AC3E}">
        <p14:creationId xmlns:p14="http://schemas.microsoft.com/office/powerpoint/2010/main" val="215919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9858154" cy="1070270"/>
          </a:xfrm>
          <a:solidFill>
            <a:schemeClr val="accent2">
              <a:lumMod val="75000"/>
            </a:schemeClr>
          </a:solidFill>
        </p:spPr>
        <p:txBody>
          <a:bodyPr>
            <a:normAutofit fontScale="90000"/>
          </a:bodyPr>
          <a:lstStyle/>
          <a:p>
            <a:r>
              <a:rPr lang="fr-FR" b="1" dirty="0">
                <a:solidFill>
                  <a:schemeClr val="bg1"/>
                </a:solidFill>
              </a:rPr>
              <a:t>V/ La liste des candidats : Les organisations syndicales (suite)</a:t>
            </a:r>
          </a:p>
        </p:txBody>
      </p:sp>
      <p:sp>
        <p:nvSpPr>
          <p:cNvPr id="3" name="Espace réservé du contenu 2"/>
          <p:cNvSpPr>
            <a:spLocks noGrp="1"/>
          </p:cNvSpPr>
          <p:nvPr>
            <p:ph idx="1"/>
          </p:nvPr>
        </p:nvSpPr>
        <p:spPr>
          <a:xfrm>
            <a:off x="838200" y="1510506"/>
            <a:ext cx="10763992" cy="4845844"/>
          </a:xfrm>
        </p:spPr>
        <p:txBody>
          <a:bodyPr>
            <a:normAutofit lnSpcReduction="10000"/>
          </a:bodyPr>
          <a:lstStyle/>
          <a:p>
            <a:endParaRPr lang="fr-FR" dirty="0"/>
          </a:p>
          <a:p>
            <a:pPr marL="0" indent="0">
              <a:buNone/>
            </a:pPr>
            <a:r>
              <a:rPr lang="fr-FR" b="1" dirty="0"/>
              <a:t>Les conditions d’éligibilité</a:t>
            </a:r>
            <a:endParaRPr lang="fr-FR" dirty="0"/>
          </a:p>
          <a:p>
            <a:r>
              <a:rPr lang="fr-FR" b="1" dirty="0"/>
              <a:t>Principe: </a:t>
            </a:r>
            <a:r>
              <a:rPr lang="fr-FR" dirty="0"/>
              <a:t>les électeurs</a:t>
            </a:r>
          </a:p>
          <a:p>
            <a:r>
              <a:rPr lang="fr-FR" b="1" dirty="0"/>
              <a:t>Exclus:</a:t>
            </a:r>
            <a:endParaRPr lang="fr-FR" dirty="0"/>
          </a:p>
          <a:p>
            <a:r>
              <a:rPr lang="fr-FR" dirty="0"/>
              <a:t>Les agents en congé de longue maladie, de grave maladie ou de longue durée,</a:t>
            </a:r>
          </a:p>
          <a:p>
            <a:r>
              <a:rPr lang="fr-FR" dirty="0"/>
              <a:t>Les agents frappés d’une sanction disciplinaire du 3</a:t>
            </a:r>
            <a:r>
              <a:rPr lang="fr-FR" baseline="30000" dirty="0"/>
              <a:t>ème</a:t>
            </a:r>
            <a:r>
              <a:rPr lang="fr-FR" dirty="0"/>
              <a:t> groupe (rétrogradation ou exclusion temporaire de fonction de 16 jours à 2 ans, sauf si amnistiés ou relevés de leur peine),</a:t>
            </a:r>
          </a:p>
          <a:p>
            <a:r>
              <a:rPr lang="fr-FR" dirty="0" err="1"/>
              <a:t>Lesagents</a:t>
            </a:r>
            <a:r>
              <a:rPr lang="fr-FR" dirty="0"/>
              <a:t> frappés d’une des incapacités prévues à l’article L6 du code électoral (interdiction du droit de vote et d’élection).</a:t>
            </a:r>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21</a:t>
            </a:fld>
            <a:endParaRPr lang="fr-FR"/>
          </a:p>
        </p:txBody>
      </p:sp>
    </p:spTree>
    <p:extLst>
      <p:ext uri="{BB962C8B-B14F-4D97-AF65-F5344CB8AC3E}">
        <p14:creationId xmlns:p14="http://schemas.microsoft.com/office/powerpoint/2010/main" val="2850057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9858154" cy="1070270"/>
          </a:xfrm>
          <a:solidFill>
            <a:schemeClr val="accent2">
              <a:lumMod val="75000"/>
            </a:schemeClr>
          </a:solidFill>
        </p:spPr>
        <p:txBody>
          <a:bodyPr>
            <a:normAutofit fontScale="90000"/>
          </a:bodyPr>
          <a:lstStyle/>
          <a:p>
            <a:r>
              <a:rPr lang="fr-FR" b="1" dirty="0">
                <a:solidFill>
                  <a:schemeClr val="bg1"/>
                </a:solidFill>
              </a:rPr>
              <a:t>V/ La liste des candidats : Le dépôt de la liste par le délégué de liste</a:t>
            </a:r>
          </a:p>
        </p:txBody>
      </p:sp>
      <p:sp>
        <p:nvSpPr>
          <p:cNvPr id="3" name="Espace réservé du contenu 2"/>
          <p:cNvSpPr>
            <a:spLocks noGrp="1"/>
          </p:cNvSpPr>
          <p:nvPr>
            <p:ph idx="1"/>
          </p:nvPr>
        </p:nvSpPr>
        <p:spPr>
          <a:xfrm>
            <a:off x="838200" y="1510506"/>
            <a:ext cx="10763992" cy="4845844"/>
          </a:xfrm>
        </p:spPr>
        <p:txBody>
          <a:bodyPr>
            <a:normAutofit/>
          </a:bodyPr>
          <a:lstStyle/>
          <a:p>
            <a:endParaRPr lang="fr-FR" dirty="0"/>
          </a:p>
          <a:p>
            <a:r>
              <a:rPr lang="fr-FR" dirty="0"/>
              <a:t>Déclarations individuelles de candidatures signées par le candidat (justificatif d’identité)</a:t>
            </a:r>
          </a:p>
          <a:p>
            <a:r>
              <a:rPr lang="fr-FR" dirty="0"/>
              <a:t>Nom – prénoms – sexe de chaque candidat</a:t>
            </a:r>
          </a:p>
          <a:p>
            <a:r>
              <a:rPr lang="fr-FR" dirty="0"/>
              <a:t>Récapitulatif du nombre de femmes et du nombre d’hommes</a:t>
            </a:r>
          </a:p>
          <a:p>
            <a:r>
              <a:rPr lang="fr-FR" dirty="0"/>
              <a:t>Composition paire Nom </a:t>
            </a:r>
            <a:r>
              <a:rPr lang="fr-FR" dirty="0" err="1"/>
              <a:t>dula</a:t>
            </a:r>
            <a:r>
              <a:rPr lang="fr-FR" dirty="0"/>
              <a:t> délégué de liste et de son suppléant Remise d’un récépissé de dépôt de liste au délégué de liste</a:t>
            </a:r>
          </a:p>
          <a:p>
            <a:r>
              <a:rPr lang="fr-FR" dirty="0"/>
              <a:t> </a:t>
            </a:r>
            <a:r>
              <a:rPr lang="fr-FR" b="1" dirty="0"/>
              <a:t>Si </a:t>
            </a:r>
            <a:r>
              <a:rPr lang="fr-FR" b="1" dirty="0" err="1"/>
              <a:t>candidat·e</a:t>
            </a:r>
            <a:r>
              <a:rPr lang="fr-FR" b="1" dirty="0"/>
              <a:t> inéligible : </a:t>
            </a:r>
            <a:endParaRPr lang="fr-FR" dirty="0"/>
          </a:p>
          <a:p>
            <a:r>
              <a:rPr lang="fr-FR" dirty="0"/>
              <a:t>Possibilité de modifier l’ordre de la liste</a:t>
            </a:r>
          </a:p>
          <a:p>
            <a:r>
              <a:rPr lang="fr-FR" dirty="0"/>
              <a:t>Remplacement du candidat dans le respect de la répartition </a:t>
            </a:r>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22</a:t>
            </a:fld>
            <a:endParaRPr lang="fr-FR"/>
          </a:p>
        </p:txBody>
      </p:sp>
    </p:spTree>
    <p:extLst>
      <p:ext uri="{BB962C8B-B14F-4D97-AF65-F5344CB8AC3E}">
        <p14:creationId xmlns:p14="http://schemas.microsoft.com/office/powerpoint/2010/main" val="4116521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9858154" cy="963945"/>
          </a:xfrm>
          <a:solidFill>
            <a:schemeClr val="accent2">
              <a:lumMod val="75000"/>
            </a:schemeClr>
          </a:solidFill>
        </p:spPr>
        <p:txBody>
          <a:bodyPr>
            <a:normAutofit fontScale="90000"/>
          </a:bodyPr>
          <a:lstStyle/>
          <a:p>
            <a:r>
              <a:rPr lang="fr-FR" b="1" dirty="0">
                <a:solidFill>
                  <a:schemeClr val="bg1"/>
                </a:solidFill>
              </a:rPr>
              <a:t>V/ La liste des candidats : Répartition Hommes/Femmes</a:t>
            </a:r>
          </a:p>
        </p:txBody>
      </p:sp>
      <p:sp>
        <p:nvSpPr>
          <p:cNvPr id="3" name="Espace réservé du contenu 2"/>
          <p:cNvSpPr>
            <a:spLocks noGrp="1"/>
          </p:cNvSpPr>
          <p:nvPr>
            <p:ph idx="1"/>
          </p:nvPr>
        </p:nvSpPr>
        <p:spPr>
          <a:xfrm>
            <a:off x="838200" y="1510506"/>
            <a:ext cx="10763992" cy="4845844"/>
          </a:xfrm>
        </p:spPr>
        <p:txBody>
          <a:bodyPr>
            <a:normAutofit/>
          </a:bodyPr>
          <a:lstStyle/>
          <a:p>
            <a:r>
              <a:rPr lang="fr-FR" b="1" dirty="0"/>
              <a:t>Respect de la proportion Femmes/Hommes des effectifs du 01/01/2022</a:t>
            </a:r>
          </a:p>
          <a:p>
            <a:pPr lvl="1"/>
            <a:r>
              <a:rPr lang="fr-FR" dirty="0"/>
              <a:t>CAP Effectifs par catégorie A-B-C – </a:t>
            </a:r>
          </a:p>
          <a:p>
            <a:pPr lvl="1"/>
            <a:r>
              <a:rPr lang="fr-FR" dirty="0"/>
              <a:t>CCP Effectifs pour l’ensemble des catégories </a:t>
            </a:r>
          </a:p>
          <a:p>
            <a:pPr lvl="1"/>
            <a:r>
              <a:rPr lang="fr-FR" dirty="0"/>
              <a:t>Comité social territorial, ensemble de l’effectif concerné (&lt;50 </a:t>
            </a:r>
            <a:r>
              <a:rPr lang="fr-FR" dirty="0" err="1"/>
              <a:t>agent·es</a:t>
            </a:r>
            <a:r>
              <a:rPr lang="fr-FR" dirty="0"/>
              <a:t>) </a:t>
            </a:r>
            <a:endParaRPr lang="fr-FR" b="1" dirty="0"/>
          </a:p>
          <a:p>
            <a:pPr marL="228600" lvl="1">
              <a:spcBef>
                <a:spcPts val="1000"/>
              </a:spcBef>
            </a:pPr>
            <a:r>
              <a:rPr lang="fr-FR" sz="2800" b="1" dirty="0"/>
              <a:t>Possibilité d’arrondi à l’entier inférieur ou supérieur </a:t>
            </a:r>
            <a:endParaRPr lang="fr-FR" sz="2800" dirty="0"/>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23</a:t>
            </a:fld>
            <a:endParaRPr lang="fr-FR"/>
          </a:p>
        </p:txBody>
      </p:sp>
    </p:spTree>
    <p:extLst>
      <p:ext uri="{BB962C8B-B14F-4D97-AF65-F5344CB8AC3E}">
        <p14:creationId xmlns:p14="http://schemas.microsoft.com/office/powerpoint/2010/main" val="3564112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9858154" cy="963945"/>
          </a:xfrm>
          <a:solidFill>
            <a:schemeClr val="accent2">
              <a:lumMod val="75000"/>
            </a:schemeClr>
          </a:solidFill>
        </p:spPr>
        <p:txBody>
          <a:bodyPr>
            <a:normAutofit fontScale="90000"/>
          </a:bodyPr>
          <a:lstStyle/>
          <a:p>
            <a:r>
              <a:rPr lang="fr-FR" b="1" dirty="0">
                <a:solidFill>
                  <a:schemeClr val="bg1"/>
                </a:solidFill>
              </a:rPr>
              <a:t>V/ La liste des candidats : Répartition Hommes/Femmes</a:t>
            </a:r>
          </a:p>
        </p:txBody>
      </p:sp>
      <p:sp>
        <p:nvSpPr>
          <p:cNvPr id="3" name="Espace réservé du contenu 2"/>
          <p:cNvSpPr>
            <a:spLocks noGrp="1"/>
          </p:cNvSpPr>
          <p:nvPr>
            <p:ph idx="1"/>
          </p:nvPr>
        </p:nvSpPr>
        <p:spPr>
          <a:xfrm>
            <a:off x="838200" y="1510506"/>
            <a:ext cx="10763992" cy="4845844"/>
          </a:xfrm>
        </p:spPr>
        <p:txBody>
          <a:bodyPr>
            <a:normAutofit/>
          </a:bodyPr>
          <a:lstStyle/>
          <a:p>
            <a:pPr marL="0" indent="0">
              <a:buNone/>
            </a:pPr>
            <a:r>
              <a:rPr lang="fr-FR" sz="2800" u="sng" dirty="0"/>
              <a:t>Exemple : </a:t>
            </a:r>
          </a:p>
          <a:p>
            <a:pPr marL="0" indent="0">
              <a:buNone/>
            </a:pPr>
            <a:r>
              <a:rPr lang="fr-FR" dirty="0"/>
              <a:t>Femmes 62,2%			Hommes 37,8%</a:t>
            </a:r>
          </a:p>
          <a:p>
            <a:pPr marL="0" indent="0">
              <a:buNone/>
            </a:pPr>
            <a:r>
              <a:rPr lang="fr-FR" sz="2800" dirty="0"/>
              <a:t>Nombre de candidats : 16</a:t>
            </a:r>
          </a:p>
          <a:p>
            <a:pPr marL="0" indent="0">
              <a:buNone/>
            </a:pPr>
            <a:r>
              <a:rPr lang="fr-FR" dirty="0"/>
              <a:t>Femmes 9,95			Hommes 6,05</a:t>
            </a:r>
          </a:p>
          <a:p>
            <a:pPr marL="0" indent="0">
              <a:buNone/>
            </a:pPr>
            <a:r>
              <a:rPr lang="fr-FR" sz="2800" b="1" dirty="0"/>
              <a:t>Options </a:t>
            </a:r>
            <a:r>
              <a:rPr lang="fr-FR" sz="2800" dirty="0"/>
              <a:t> :      9 Femmes     7 Hommes </a:t>
            </a:r>
          </a:p>
          <a:p>
            <a:pPr marL="0" indent="0">
              <a:buNone/>
            </a:pPr>
            <a:r>
              <a:rPr lang="fr-FR" sz="2800" dirty="0"/>
              <a:t>                       10 Femmes   6 Hommes</a:t>
            </a:r>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24</a:t>
            </a:fld>
            <a:endParaRPr lang="fr-FR"/>
          </a:p>
        </p:txBody>
      </p:sp>
    </p:spTree>
    <p:extLst>
      <p:ext uri="{BB962C8B-B14F-4D97-AF65-F5344CB8AC3E}">
        <p14:creationId xmlns:p14="http://schemas.microsoft.com/office/powerpoint/2010/main" val="3390532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9858154" cy="963945"/>
          </a:xfrm>
          <a:solidFill>
            <a:schemeClr val="accent2">
              <a:lumMod val="75000"/>
            </a:schemeClr>
          </a:solidFill>
        </p:spPr>
        <p:txBody>
          <a:bodyPr>
            <a:normAutofit fontScale="90000"/>
          </a:bodyPr>
          <a:lstStyle/>
          <a:p>
            <a:r>
              <a:rPr lang="fr-FR" b="1" dirty="0">
                <a:solidFill>
                  <a:schemeClr val="bg1"/>
                </a:solidFill>
              </a:rPr>
              <a:t>V/ La liste des candidats : Répartition Hommes/Femmes</a:t>
            </a:r>
          </a:p>
        </p:txBody>
      </p:sp>
      <p:sp>
        <p:nvSpPr>
          <p:cNvPr id="3" name="Espace réservé du contenu 2"/>
          <p:cNvSpPr>
            <a:spLocks noGrp="1"/>
          </p:cNvSpPr>
          <p:nvPr>
            <p:ph idx="1"/>
          </p:nvPr>
        </p:nvSpPr>
        <p:spPr>
          <a:xfrm>
            <a:off x="838200" y="1510506"/>
            <a:ext cx="10763992" cy="4845844"/>
          </a:xfrm>
        </p:spPr>
        <p:txBody>
          <a:bodyPr>
            <a:normAutofit/>
          </a:bodyPr>
          <a:lstStyle/>
          <a:p>
            <a:pPr marL="0" indent="0">
              <a:buNone/>
            </a:pPr>
            <a:r>
              <a:rPr lang="fr-FR" sz="2800" u="sng" dirty="0"/>
              <a:t>Exemple : </a:t>
            </a:r>
          </a:p>
          <a:p>
            <a:pPr marL="0" indent="0">
              <a:buNone/>
            </a:pPr>
            <a:r>
              <a:rPr lang="fr-FR" dirty="0"/>
              <a:t>Femmes 62,2%			Hommes 37,8%</a:t>
            </a:r>
          </a:p>
          <a:p>
            <a:pPr marL="0" indent="0">
              <a:buNone/>
            </a:pPr>
            <a:r>
              <a:rPr lang="fr-FR" sz="2800" dirty="0"/>
              <a:t>Nombre de candidats : 16</a:t>
            </a:r>
          </a:p>
          <a:p>
            <a:pPr marL="0" indent="0">
              <a:buNone/>
            </a:pPr>
            <a:r>
              <a:rPr lang="fr-FR" dirty="0"/>
              <a:t>Femmes 9,95			Hommes 6,05</a:t>
            </a:r>
          </a:p>
          <a:p>
            <a:pPr marL="0" indent="0">
              <a:buNone/>
            </a:pPr>
            <a:r>
              <a:rPr lang="fr-FR" sz="2800" b="1" dirty="0"/>
              <a:t>Options </a:t>
            </a:r>
            <a:r>
              <a:rPr lang="fr-FR" sz="2800" dirty="0"/>
              <a:t> :      9 Femmes     7 Hommes </a:t>
            </a:r>
          </a:p>
          <a:p>
            <a:pPr marL="0" indent="0">
              <a:buNone/>
            </a:pPr>
            <a:r>
              <a:rPr lang="fr-FR" sz="2800" dirty="0"/>
              <a:t>                       10 Femmes   6 Hommes</a:t>
            </a:r>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25</a:t>
            </a:fld>
            <a:endParaRPr lang="fr-FR"/>
          </a:p>
        </p:txBody>
      </p:sp>
    </p:spTree>
    <p:extLst>
      <p:ext uri="{BB962C8B-B14F-4D97-AF65-F5344CB8AC3E}">
        <p14:creationId xmlns:p14="http://schemas.microsoft.com/office/powerpoint/2010/main" val="1106739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3791857" cy="650875"/>
          </a:xfrm>
          <a:solidFill>
            <a:schemeClr val="accent2">
              <a:lumMod val="75000"/>
            </a:schemeClr>
          </a:solidFill>
        </p:spPr>
        <p:txBody>
          <a:bodyPr>
            <a:normAutofit fontScale="90000"/>
          </a:bodyPr>
          <a:lstStyle/>
          <a:p>
            <a:r>
              <a:rPr lang="fr-FR" b="1" dirty="0">
                <a:solidFill>
                  <a:schemeClr val="bg1"/>
                </a:solidFill>
              </a:rPr>
              <a:t>I/ Les Textes</a:t>
            </a:r>
          </a:p>
        </p:txBody>
      </p:sp>
      <p:sp>
        <p:nvSpPr>
          <p:cNvPr id="3" name="Espace réservé du contenu 2"/>
          <p:cNvSpPr>
            <a:spLocks noGrp="1"/>
          </p:cNvSpPr>
          <p:nvPr>
            <p:ph idx="1"/>
          </p:nvPr>
        </p:nvSpPr>
        <p:spPr>
          <a:xfrm>
            <a:off x="838200" y="1510506"/>
            <a:ext cx="10763992" cy="4845844"/>
          </a:xfrm>
        </p:spPr>
        <p:txBody>
          <a:bodyPr>
            <a:normAutofit fontScale="92500"/>
          </a:bodyPr>
          <a:lstStyle/>
          <a:p>
            <a:r>
              <a:rPr lang="fr-FR" dirty="0"/>
              <a:t>Loi n°83-634 du 13/07/1983, articles 9 et 9bis</a:t>
            </a:r>
          </a:p>
          <a:p>
            <a:r>
              <a:rPr lang="fr-FR" dirty="0"/>
              <a:t>Loi n°84-53 du 26/01/1984, articles 28 à 33-1 et article 90</a:t>
            </a:r>
          </a:p>
          <a:p>
            <a:r>
              <a:rPr lang="fr-FR" dirty="0"/>
              <a:t>Décret n°89-229 du 17/04/1989, Commissions Administratives Paritaires</a:t>
            </a:r>
          </a:p>
          <a:p>
            <a:r>
              <a:rPr lang="fr-FR" dirty="0"/>
              <a:t>Décret n°2014-793 du 09/07/2014, Mise en œuvre du vote électronique</a:t>
            </a:r>
          </a:p>
          <a:p>
            <a:r>
              <a:rPr lang="fr-FR" dirty="0"/>
              <a:t>Décret n°2016-1858 du 23/12/2016, Commissions Consultatives Paritaires</a:t>
            </a:r>
          </a:p>
          <a:p>
            <a:r>
              <a:rPr lang="fr-FR" dirty="0"/>
              <a:t>Décret n°2017-1201 du 27/07/2017 relatif à la représentation des femmes et des hommes au sein des organismes consultatifs de la Fonction Publique</a:t>
            </a:r>
          </a:p>
          <a:p>
            <a:r>
              <a:rPr lang="fr-FR" dirty="0"/>
              <a:t>Décret n°2021-571 du 10 mai 2021, Comités Sociaux Territoriaux </a:t>
            </a:r>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3</a:t>
            </a:fld>
            <a:endParaRPr lang="fr-FR"/>
          </a:p>
        </p:txBody>
      </p:sp>
    </p:spTree>
    <p:extLst>
      <p:ext uri="{BB962C8B-B14F-4D97-AF65-F5344CB8AC3E}">
        <p14:creationId xmlns:p14="http://schemas.microsoft.com/office/powerpoint/2010/main" val="3256547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5990112" cy="650875"/>
          </a:xfrm>
          <a:solidFill>
            <a:schemeClr val="accent2">
              <a:lumMod val="75000"/>
            </a:schemeClr>
          </a:solidFill>
        </p:spPr>
        <p:txBody>
          <a:bodyPr>
            <a:normAutofit fontScale="90000"/>
          </a:bodyPr>
          <a:lstStyle/>
          <a:p>
            <a:r>
              <a:rPr lang="fr-FR" b="1" dirty="0">
                <a:solidFill>
                  <a:schemeClr val="bg1"/>
                </a:solidFill>
              </a:rPr>
              <a:t>II/ Le vote électronique</a:t>
            </a:r>
          </a:p>
        </p:txBody>
      </p:sp>
      <p:sp>
        <p:nvSpPr>
          <p:cNvPr id="3" name="Espace réservé du contenu 2"/>
          <p:cNvSpPr>
            <a:spLocks noGrp="1"/>
          </p:cNvSpPr>
          <p:nvPr>
            <p:ph idx="1"/>
          </p:nvPr>
        </p:nvSpPr>
        <p:spPr>
          <a:xfrm>
            <a:off x="838200" y="1510506"/>
            <a:ext cx="10763992" cy="4845844"/>
          </a:xfrm>
        </p:spPr>
        <p:txBody>
          <a:bodyPr>
            <a:normAutofit/>
          </a:bodyPr>
          <a:lstStyle/>
          <a:p>
            <a:pPr marL="0" indent="0" algn="ctr">
              <a:buNone/>
            </a:pPr>
            <a:endParaRPr lang="fr-FR" dirty="0"/>
          </a:p>
          <a:p>
            <a:pPr marL="0" indent="0" algn="ctr">
              <a:buNone/>
            </a:pPr>
            <a:r>
              <a:rPr lang="fr-FR" b="1" dirty="0"/>
              <a:t>Fondement juridique du vote électronique par internet : </a:t>
            </a:r>
          </a:p>
          <a:p>
            <a:endParaRPr lang="fr-FR" dirty="0"/>
          </a:p>
          <a:p>
            <a:pPr algn="ctr"/>
            <a:r>
              <a:rPr lang="fr-FR" dirty="0"/>
              <a:t>Décret 2014-793 du 9 juillet 2014 </a:t>
            </a:r>
          </a:p>
          <a:p>
            <a:pPr algn="ctr"/>
            <a:endParaRPr lang="fr-FR" dirty="0"/>
          </a:p>
          <a:p>
            <a:pPr algn="ctr"/>
            <a:r>
              <a:rPr lang="fr-FR" dirty="0"/>
              <a:t>Délibération de la collectivité posant le principe du vote électronique pour l’ensemble des élections professionnelles</a:t>
            </a:r>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4</a:t>
            </a:fld>
            <a:endParaRPr lang="fr-FR"/>
          </a:p>
        </p:txBody>
      </p:sp>
    </p:spTree>
    <p:extLst>
      <p:ext uri="{BB962C8B-B14F-4D97-AF65-F5344CB8AC3E}">
        <p14:creationId xmlns:p14="http://schemas.microsoft.com/office/powerpoint/2010/main" val="2604673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6667005" cy="650875"/>
          </a:xfrm>
          <a:solidFill>
            <a:schemeClr val="accent2">
              <a:lumMod val="75000"/>
            </a:schemeClr>
          </a:solidFill>
        </p:spPr>
        <p:txBody>
          <a:bodyPr>
            <a:normAutofit fontScale="90000"/>
          </a:bodyPr>
          <a:lstStyle/>
          <a:p>
            <a:r>
              <a:rPr lang="fr-FR" b="1" dirty="0">
                <a:solidFill>
                  <a:schemeClr val="bg1"/>
                </a:solidFill>
              </a:rPr>
              <a:t>II/ Le vote électronique (suite)</a:t>
            </a:r>
          </a:p>
        </p:txBody>
      </p:sp>
      <p:sp>
        <p:nvSpPr>
          <p:cNvPr id="3" name="Espace réservé du contenu 2"/>
          <p:cNvSpPr>
            <a:spLocks noGrp="1"/>
          </p:cNvSpPr>
          <p:nvPr>
            <p:ph idx="1"/>
          </p:nvPr>
        </p:nvSpPr>
        <p:spPr>
          <a:xfrm>
            <a:off x="838200" y="1510506"/>
            <a:ext cx="10763992" cy="4845844"/>
          </a:xfrm>
        </p:spPr>
        <p:txBody>
          <a:bodyPr>
            <a:normAutofit/>
          </a:bodyPr>
          <a:lstStyle/>
          <a:p>
            <a:pPr marL="0" indent="0" algn="ctr">
              <a:buNone/>
            </a:pPr>
            <a:endParaRPr lang="fr-FR" dirty="0"/>
          </a:p>
          <a:p>
            <a:pPr marL="0" indent="0">
              <a:buNone/>
            </a:pPr>
            <a:r>
              <a:rPr lang="fr-FR" b="1" dirty="0"/>
              <a:t>Les avantages  :</a:t>
            </a:r>
            <a:endParaRPr lang="fr-FR" dirty="0"/>
          </a:p>
          <a:p>
            <a:r>
              <a:rPr lang="fr-FR" dirty="0"/>
              <a:t>Vote simple, rapide et sécurisé</a:t>
            </a:r>
          </a:p>
          <a:p>
            <a:r>
              <a:rPr lang="fr-FR" dirty="0"/>
              <a:t>Fiabilité des résultats</a:t>
            </a:r>
          </a:p>
          <a:p>
            <a:r>
              <a:rPr lang="fr-FR" dirty="0"/>
              <a:t>Modernisation de la procédure</a:t>
            </a:r>
          </a:p>
          <a:p>
            <a:r>
              <a:rPr lang="fr-FR" dirty="0"/>
              <a:t>Pas d’application des règles sanitaires liées à la covid-19</a:t>
            </a:r>
          </a:p>
          <a:p>
            <a:r>
              <a:rPr lang="fr-FR" dirty="0"/>
              <a:t>Les garanties offertes en matière de sécurité, confidentialité, fiabilité… </a:t>
            </a:r>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5</a:t>
            </a:fld>
            <a:endParaRPr lang="fr-FR"/>
          </a:p>
        </p:txBody>
      </p:sp>
    </p:spTree>
    <p:extLst>
      <p:ext uri="{BB962C8B-B14F-4D97-AF65-F5344CB8AC3E}">
        <p14:creationId xmlns:p14="http://schemas.microsoft.com/office/powerpoint/2010/main" val="270487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6667005" cy="650875"/>
          </a:xfrm>
          <a:solidFill>
            <a:schemeClr val="accent2">
              <a:lumMod val="75000"/>
            </a:schemeClr>
          </a:solidFill>
        </p:spPr>
        <p:txBody>
          <a:bodyPr>
            <a:normAutofit fontScale="90000"/>
          </a:bodyPr>
          <a:lstStyle/>
          <a:p>
            <a:r>
              <a:rPr lang="fr-FR" b="1" dirty="0">
                <a:solidFill>
                  <a:schemeClr val="bg1"/>
                </a:solidFill>
              </a:rPr>
              <a:t>II/ Le vote électronique (suite)</a:t>
            </a:r>
          </a:p>
        </p:txBody>
      </p:sp>
      <p:sp>
        <p:nvSpPr>
          <p:cNvPr id="3" name="Espace réservé du contenu 2"/>
          <p:cNvSpPr>
            <a:spLocks noGrp="1"/>
          </p:cNvSpPr>
          <p:nvPr>
            <p:ph idx="1"/>
          </p:nvPr>
        </p:nvSpPr>
        <p:spPr>
          <a:xfrm>
            <a:off x="838200" y="1510506"/>
            <a:ext cx="10763992" cy="4845844"/>
          </a:xfrm>
        </p:spPr>
        <p:txBody>
          <a:bodyPr>
            <a:normAutofit lnSpcReduction="10000"/>
          </a:bodyPr>
          <a:lstStyle/>
          <a:p>
            <a:pPr marL="0" indent="0" algn="ctr">
              <a:buNone/>
            </a:pPr>
            <a:endParaRPr lang="fr-FR" dirty="0"/>
          </a:p>
          <a:p>
            <a:pPr marL="0" indent="0">
              <a:buNone/>
            </a:pPr>
            <a:r>
              <a:rPr lang="fr-FR" b="1" dirty="0"/>
              <a:t>Les garanties</a:t>
            </a:r>
            <a:endParaRPr lang="fr-FR" dirty="0"/>
          </a:p>
          <a:p>
            <a:pPr marL="0" indent="0">
              <a:buNone/>
            </a:pPr>
            <a:r>
              <a:rPr lang="fr-FR" dirty="0"/>
              <a:t>Le recours au VOTE ELECTRONIQUE par internet respecte les principes fondamentaux des élections :</a:t>
            </a:r>
          </a:p>
          <a:p>
            <a:r>
              <a:rPr lang="fr-FR" dirty="0"/>
              <a:t>L’accès au vote par tous les </a:t>
            </a:r>
            <a:r>
              <a:rPr lang="fr-FR" dirty="0" err="1"/>
              <a:t>électeur·rices</a:t>
            </a:r>
            <a:endParaRPr lang="fr-FR" dirty="0"/>
          </a:p>
          <a:p>
            <a:r>
              <a:rPr lang="fr-FR" dirty="0"/>
              <a:t>La confidentialité et la sécurité du scrutin</a:t>
            </a:r>
          </a:p>
          <a:p>
            <a:r>
              <a:rPr lang="fr-FR" dirty="0"/>
              <a:t>La sincérité du scrutin</a:t>
            </a:r>
          </a:p>
          <a:p>
            <a:r>
              <a:rPr lang="fr-FR" dirty="0"/>
              <a:t>Le caractère personnel, libre et anonyme du vote</a:t>
            </a:r>
          </a:p>
          <a:p>
            <a:r>
              <a:rPr lang="fr-FR" dirty="0"/>
              <a:t>La surveillance effective du scrutin</a:t>
            </a:r>
          </a:p>
          <a:p>
            <a:r>
              <a:rPr lang="fr-FR" dirty="0"/>
              <a:t>L’intégrité et conservation des données</a:t>
            </a:r>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6</a:t>
            </a:fld>
            <a:endParaRPr lang="fr-FR"/>
          </a:p>
        </p:txBody>
      </p:sp>
    </p:spTree>
    <p:extLst>
      <p:ext uri="{BB962C8B-B14F-4D97-AF65-F5344CB8AC3E}">
        <p14:creationId xmlns:p14="http://schemas.microsoft.com/office/powerpoint/2010/main" val="939255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6667005" cy="650875"/>
          </a:xfrm>
          <a:solidFill>
            <a:schemeClr val="accent2">
              <a:lumMod val="75000"/>
            </a:schemeClr>
          </a:solidFill>
        </p:spPr>
        <p:txBody>
          <a:bodyPr>
            <a:normAutofit fontScale="90000"/>
          </a:bodyPr>
          <a:lstStyle/>
          <a:p>
            <a:r>
              <a:rPr lang="fr-FR" b="1" dirty="0">
                <a:solidFill>
                  <a:schemeClr val="bg1"/>
                </a:solidFill>
              </a:rPr>
              <a:t>II/ Le vote électronique (suite)</a:t>
            </a:r>
          </a:p>
        </p:txBody>
      </p:sp>
      <p:sp>
        <p:nvSpPr>
          <p:cNvPr id="3" name="Espace réservé du contenu 2"/>
          <p:cNvSpPr>
            <a:spLocks noGrp="1"/>
          </p:cNvSpPr>
          <p:nvPr>
            <p:ph idx="1"/>
          </p:nvPr>
        </p:nvSpPr>
        <p:spPr>
          <a:xfrm>
            <a:off x="838200" y="1510506"/>
            <a:ext cx="10763992" cy="4845844"/>
          </a:xfrm>
        </p:spPr>
        <p:txBody>
          <a:bodyPr>
            <a:normAutofit lnSpcReduction="10000"/>
          </a:bodyPr>
          <a:lstStyle/>
          <a:p>
            <a:pPr marL="0" indent="0" algn="ctr">
              <a:buNone/>
            </a:pPr>
            <a:endParaRPr lang="fr-FR" dirty="0"/>
          </a:p>
          <a:p>
            <a:pPr marL="0" indent="0">
              <a:buNone/>
            </a:pPr>
            <a:r>
              <a:rPr lang="fr-FR" b="1" dirty="0"/>
              <a:t>L’accès au vote par </a:t>
            </a:r>
            <a:r>
              <a:rPr lang="fr-FR" b="1" dirty="0" err="1"/>
              <a:t>tou·tesles</a:t>
            </a:r>
            <a:r>
              <a:rPr lang="fr-FR" b="1" dirty="0"/>
              <a:t> </a:t>
            </a:r>
            <a:r>
              <a:rPr lang="fr-FR" b="1" dirty="0" err="1"/>
              <a:t>électeur·rices</a:t>
            </a:r>
            <a:endParaRPr lang="fr-FR" dirty="0"/>
          </a:p>
          <a:p>
            <a:r>
              <a:rPr lang="fr-FR" dirty="0"/>
              <a:t>Vote doit être possible sur tout poste informatique connecté à internet </a:t>
            </a:r>
          </a:p>
          <a:p>
            <a:r>
              <a:rPr lang="fr-FR" dirty="0"/>
              <a:t>Possibilité de voter sur tout support (ordinateur, tablette, smartphone)</a:t>
            </a:r>
          </a:p>
          <a:p>
            <a:r>
              <a:rPr lang="fr-FR" dirty="0"/>
              <a:t>Possibilité d’exprimer son vote par internet sur un poste dédié dans un local aménagé, dans la collectivité et accessible pendant les heures de service, possibilité de se faire assister pour voter</a:t>
            </a:r>
          </a:p>
          <a:p>
            <a:r>
              <a:rPr lang="fr-FR" dirty="0"/>
              <a:t>Vote peut être réalisé sur le lieu de travail pendant les heures de service ou à distance pendant une période comprise entre 24h (minimum) et 8 jours (maximum)</a:t>
            </a:r>
          </a:p>
          <a:p>
            <a:r>
              <a:rPr lang="fr-FR" dirty="0"/>
              <a:t>Vote possible 24h/24pendant la période de vote (du 1 au 8 décembre)</a:t>
            </a:r>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7</a:t>
            </a:fld>
            <a:endParaRPr lang="fr-FR"/>
          </a:p>
        </p:txBody>
      </p:sp>
    </p:spTree>
    <p:extLst>
      <p:ext uri="{BB962C8B-B14F-4D97-AF65-F5344CB8AC3E}">
        <p14:creationId xmlns:p14="http://schemas.microsoft.com/office/powerpoint/2010/main" val="2541056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6667005" cy="650875"/>
          </a:xfrm>
          <a:solidFill>
            <a:schemeClr val="accent2">
              <a:lumMod val="75000"/>
            </a:schemeClr>
          </a:solidFill>
        </p:spPr>
        <p:txBody>
          <a:bodyPr>
            <a:normAutofit fontScale="90000"/>
          </a:bodyPr>
          <a:lstStyle/>
          <a:p>
            <a:r>
              <a:rPr lang="fr-FR" b="1" dirty="0">
                <a:solidFill>
                  <a:schemeClr val="bg1"/>
                </a:solidFill>
              </a:rPr>
              <a:t>II/ Le vote électronique (suite)</a:t>
            </a:r>
          </a:p>
        </p:txBody>
      </p:sp>
      <p:sp>
        <p:nvSpPr>
          <p:cNvPr id="3" name="Espace réservé du contenu 2"/>
          <p:cNvSpPr>
            <a:spLocks noGrp="1"/>
          </p:cNvSpPr>
          <p:nvPr>
            <p:ph idx="1"/>
          </p:nvPr>
        </p:nvSpPr>
        <p:spPr>
          <a:xfrm>
            <a:off x="838200" y="1510506"/>
            <a:ext cx="10763992" cy="4845844"/>
          </a:xfrm>
        </p:spPr>
        <p:txBody>
          <a:bodyPr>
            <a:normAutofit/>
          </a:bodyPr>
          <a:lstStyle/>
          <a:p>
            <a:pPr marL="0" indent="0" algn="ctr">
              <a:buNone/>
            </a:pPr>
            <a:endParaRPr lang="fr-FR" dirty="0"/>
          </a:p>
          <a:p>
            <a:r>
              <a:rPr lang="fr-FR" b="1" dirty="0"/>
              <a:t>La confidentialité du scrutin</a:t>
            </a:r>
            <a:endParaRPr lang="fr-FR" dirty="0"/>
          </a:p>
          <a:p>
            <a:r>
              <a:rPr lang="fr-FR" dirty="0"/>
              <a:t>Obligation de confidentialité des données transmises par fichiers (listes électorales, adressage, liste d’émargement…) </a:t>
            </a:r>
          </a:p>
          <a:p>
            <a:endParaRPr lang="fr-FR" dirty="0"/>
          </a:p>
          <a:p>
            <a:r>
              <a:rPr lang="fr-FR" dirty="0"/>
              <a:t>s’impose à l’ensemble des personnes intervenant sur le système de vote électronique (administration + prestataire)</a:t>
            </a:r>
          </a:p>
          <a:p>
            <a:pPr marL="0" indent="0">
              <a:buNone/>
            </a:pPr>
            <a:endParaRPr lang="fr-FR" dirty="0"/>
          </a:p>
          <a:p>
            <a:r>
              <a:rPr lang="fr-FR" dirty="0"/>
              <a:t>Obligation de transmettre à l’</a:t>
            </a:r>
            <a:r>
              <a:rPr lang="fr-FR" dirty="0" err="1"/>
              <a:t>électeur·rice</a:t>
            </a:r>
            <a:r>
              <a:rPr lang="fr-FR" dirty="0"/>
              <a:t> un moyen d’authentification lui permettant de participer au scrutin garantissant sa confidentialité</a:t>
            </a:r>
          </a:p>
          <a:p>
            <a:endParaRPr lang="fr-FR" dirty="0"/>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8</a:t>
            </a:fld>
            <a:endParaRPr lang="fr-FR"/>
          </a:p>
        </p:txBody>
      </p:sp>
    </p:spTree>
    <p:extLst>
      <p:ext uri="{BB962C8B-B14F-4D97-AF65-F5344CB8AC3E}">
        <p14:creationId xmlns:p14="http://schemas.microsoft.com/office/powerpoint/2010/main" val="1453958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6667005" cy="650875"/>
          </a:xfrm>
          <a:solidFill>
            <a:schemeClr val="accent2">
              <a:lumMod val="75000"/>
            </a:schemeClr>
          </a:solidFill>
        </p:spPr>
        <p:txBody>
          <a:bodyPr>
            <a:normAutofit fontScale="90000"/>
          </a:bodyPr>
          <a:lstStyle/>
          <a:p>
            <a:r>
              <a:rPr lang="fr-FR" b="1" dirty="0">
                <a:solidFill>
                  <a:schemeClr val="bg1"/>
                </a:solidFill>
              </a:rPr>
              <a:t>II/ Le vote électronique (suite)</a:t>
            </a:r>
          </a:p>
        </p:txBody>
      </p:sp>
      <p:sp>
        <p:nvSpPr>
          <p:cNvPr id="3" name="Espace réservé du contenu 2"/>
          <p:cNvSpPr>
            <a:spLocks noGrp="1"/>
          </p:cNvSpPr>
          <p:nvPr>
            <p:ph idx="1"/>
          </p:nvPr>
        </p:nvSpPr>
        <p:spPr>
          <a:xfrm>
            <a:off x="838200" y="1510506"/>
            <a:ext cx="10763992" cy="4845844"/>
          </a:xfrm>
        </p:spPr>
        <p:txBody>
          <a:bodyPr>
            <a:normAutofit/>
          </a:bodyPr>
          <a:lstStyle/>
          <a:p>
            <a:pPr marL="0" indent="0" algn="ctr">
              <a:buNone/>
            </a:pPr>
            <a:endParaRPr lang="fr-FR" dirty="0"/>
          </a:p>
          <a:p>
            <a:r>
              <a:rPr lang="fr-FR" b="1" dirty="0"/>
              <a:t>La sincérité du scrutin</a:t>
            </a:r>
            <a:endParaRPr lang="fr-FR" dirty="0"/>
          </a:p>
          <a:p>
            <a:r>
              <a:rPr lang="fr-FR" dirty="0"/>
              <a:t>Durant toute la procédure : </a:t>
            </a:r>
          </a:p>
          <a:p>
            <a:pPr marL="0" indent="0">
              <a:buNone/>
            </a:pPr>
            <a:r>
              <a:rPr lang="fr-FR" dirty="0"/>
              <a:t>La liste d’émargement et l’urne électronique ne peuvent être modifiées que par l’ajout d’1 émargement et d’un bulletin émanant d’un électeur authentifié  et dont l’intégrité est vérifiée.</a:t>
            </a:r>
          </a:p>
        </p:txBody>
      </p:sp>
      <p:sp>
        <p:nvSpPr>
          <p:cNvPr id="4" name="Espace réservé du pied de page 3"/>
          <p:cNvSpPr>
            <a:spLocks noGrp="1"/>
          </p:cNvSpPr>
          <p:nvPr>
            <p:ph type="ftr" sz="quarter" idx="11"/>
          </p:nvPr>
        </p:nvSpPr>
        <p:spPr/>
        <p:txBody>
          <a:bodyPr/>
          <a:lstStyle/>
          <a:p>
            <a:r>
              <a:rPr lang="fr-FR"/>
              <a:t>SAFPT 2022</a:t>
            </a:r>
          </a:p>
        </p:txBody>
      </p:sp>
      <p:sp>
        <p:nvSpPr>
          <p:cNvPr id="5" name="Espace réservé du numéro de diapositive 4"/>
          <p:cNvSpPr>
            <a:spLocks noGrp="1"/>
          </p:cNvSpPr>
          <p:nvPr>
            <p:ph type="sldNum" sz="quarter" idx="12"/>
          </p:nvPr>
        </p:nvSpPr>
        <p:spPr/>
        <p:txBody>
          <a:bodyPr/>
          <a:lstStyle/>
          <a:p>
            <a:fld id="{3BE917F5-6AC5-46F8-A4E4-6CB9B14D0A7C}" type="slidenum">
              <a:rPr lang="fr-FR" smtClean="0"/>
              <a:t>9</a:t>
            </a:fld>
            <a:endParaRPr lang="fr-FR"/>
          </a:p>
        </p:txBody>
      </p:sp>
    </p:spTree>
    <p:extLst>
      <p:ext uri="{BB962C8B-B14F-4D97-AF65-F5344CB8AC3E}">
        <p14:creationId xmlns:p14="http://schemas.microsoft.com/office/powerpoint/2010/main" val="134815601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1944</Words>
  <Application>Microsoft Office PowerPoint</Application>
  <PresentationFormat>Grand écran</PresentationFormat>
  <Paragraphs>270</Paragraphs>
  <Slides>25</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25</vt:i4>
      </vt:variant>
    </vt:vector>
  </HeadingPairs>
  <TitlesOfParts>
    <vt:vector size="29" baseType="lpstr">
      <vt:lpstr>Arial</vt:lpstr>
      <vt:lpstr>Calibri</vt:lpstr>
      <vt:lpstr>Calibri Light</vt:lpstr>
      <vt:lpstr>Thème Office</vt:lpstr>
      <vt:lpstr>   Les élections professionnelles du 8 décembre 2022 et le vote électronique</vt:lpstr>
      <vt:lpstr>PLAN</vt:lpstr>
      <vt:lpstr>I/ Les Textes</vt:lpstr>
      <vt:lpstr>II/ Le vote électronique</vt:lpstr>
      <vt:lpstr>II/ Le vote électronique (suite)</vt:lpstr>
      <vt:lpstr>II/ Le vote électronique (suite)</vt:lpstr>
      <vt:lpstr>II/ Le vote électronique (suite)</vt:lpstr>
      <vt:lpstr>II/ Le vote électronique (suite)</vt:lpstr>
      <vt:lpstr>II/ Le vote électronique (suite)</vt:lpstr>
      <vt:lpstr>II/ Le vote électronique (suite)</vt:lpstr>
      <vt:lpstr>II/ Le vote électronique (suite)</vt:lpstr>
      <vt:lpstr>II/ Le vote électronique (suite)</vt:lpstr>
      <vt:lpstr>II/ Le vote électronique (suite)</vt:lpstr>
      <vt:lpstr>III/ Les CAP/CCP/CST</vt:lpstr>
      <vt:lpstr>IV/ Les effectifs</vt:lpstr>
      <vt:lpstr>IV/ Les effectifs - CAP</vt:lpstr>
      <vt:lpstr>IV/ Les effectifs - CCP</vt:lpstr>
      <vt:lpstr>IV/ Les effectifs - CST</vt:lpstr>
      <vt:lpstr>V/ La liste des candidats : Les organisations syndicales</vt:lpstr>
      <vt:lpstr>V/ La liste des candidats : Les organisations syndicales (suite)</vt:lpstr>
      <vt:lpstr>V/ La liste des candidats : Les organisations syndicales (suite)</vt:lpstr>
      <vt:lpstr>V/ La liste des candidats : Le dépôt de la liste par le délégué de liste</vt:lpstr>
      <vt:lpstr>V/ La liste des candidats : Répartition Hommes/Femmes</vt:lpstr>
      <vt:lpstr>V/ La liste des candidats : Répartition Hommes/Femmes</vt:lpstr>
      <vt:lpstr>V/ La liste des candidats : Répartition Hommes/Femmes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élections professionnelles du 8 décembre 2022 et le vote électronique</dc:title>
  <dc:creator>Compte Microsoft</dc:creator>
  <cp:lastModifiedBy>Office User</cp:lastModifiedBy>
  <cp:revision>13</cp:revision>
  <dcterms:created xsi:type="dcterms:W3CDTF">2022-05-23T09:25:37Z</dcterms:created>
  <dcterms:modified xsi:type="dcterms:W3CDTF">2022-05-30T16:11:24Z</dcterms:modified>
</cp:coreProperties>
</file>